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61" r:id="rId2"/>
    <p:sldId id="353" r:id="rId3"/>
    <p:sldId id="355" r:id="rId4"/>
    <p:sldId id="357" r:id="rId5"/>
    <p:sldId id="306" r:id="rId6"/>
    <p:sldId id="304" r:id="rId7"/>
    <p:sldId id="351" r:id="rId8"/>
    <p:sldId id="352" r:id="rId9"/>
    <p:sldId id="360" r:id="rId10"/>
    <p:sldId id="364" r:id="rId11"/>
    <p:sldId id="286" r:id="rId12"/>
    <p:sldId id="356" r:id="rId13"/>
    <p:sldId id="276" r:id="rId14"/>
    <p:sldId id="358" r:id="rId15"/>
    <p:sldId id="361" r:id="rId16"/>
    <p:sldId id="369" r:id="rId17"/>
    <p:sldId id="362" r:id="rId18"/>
    <p:sldId id="288" r:id="rId19"/>
    <p:sldId id="289" r:id="rId20"/>
    <p:sldId id="366" r:id="rId21"/>
    <p:sldId id="367" r:id="rId22"/>
    <p:sldId id="370" r:id="rId23"/>
    <p:sldId id="368" r:id="rId24"/>
    <p:sldId id="284" r:id="rId25"/>
    <p:sldId id="270" r:id="rId26"/>
    <p:sldId id="269" r:id="rId27"/>
    <p:sldId id="273" r:id="rId28"/>
    <p:sldId id="271" r:id="rId29"/>
    <p:sldId id="272" r:id="rId30"/>
    <p:sldId id="285" r:id="rId31"/>
    <p:sldId id="365" r:id="rId32"/>
    <p:sldId id="277" r:id="rId33"/>
    <p:sldId id="345" r:id="rId34"/>
    <p:sldId id="264" r:id="rId3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863A"/>
    <a:srgbClr val="3A3D82"/>
    <a:srgbClr val="212911"/>
    <a:srgbClr val="31A547"/>
    <a:srgbClr val="6F9640"/>
    <a:srgbClr val="FB05DE"/>
    <a:srgbClr val="FFFFCC"/>
    <a:srgbClr val="B4FAF2"/>
    <a:srgbClr val="FFFF66"/>
    <a:srgbClr val="FFF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édio 2 - Destaqu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autoAdjust="0"/>
    <p:restoredTop sz="94660"/>
  </p:normalViewPr>
  <p:slideViewPr>
    <p:cSldViewPr snapToGrid="0" snapToObjects="1">
      <p:cViewPr>
        <p:scale>
          <a:sx n="75" d="100"/>
          <a:sy n="75" d="100"/>
        </p:scale>
        <p:origin x="1470"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D43BC-29F7-4E95-A1CE-21F135997E17}"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PT"/>
        </a:p>
      </dgm:t>
    </dgm:pt>
    <dgm:pt modelId="{7A4327B4-5677-4C63-943F-7CACC50849B4}">
      <dgm:prSet phldrT="[Texto]"/>
      <dgm:spPr/>
      <dgm:t>
        <a:bodyPr/>
        <a:lstStyle/>
        <a:p>
          <a:r>
            <a:rPr lang="pt-PT" b="1" dirty="0"/>
            <a:t>Eixo 1</a:t>
          </a:r>
          <a:r>
            <a:rPr lang="pt-PT" dirty="0"/>
            <a:t> - </a:t>
          </a:r>
          <a:r>
            <a:rPr lang="pt-PT" b="1" dirty="0"/>
            <a:t>CONTEÚDOS</a:t>
          </a:r>
        </a:p>
      </dgm:t>
    </dgm:pt>
    <dgm:pt modelId="{C9CF59C8-8D06-4037-8E5D-D6FF321E3776}" type="parTrans" cxnId="{19613F0B-2542-4DB0-825E-4FDE393C9002}">
      <dgm:prSet/>
      <dgm:spPr/>
      <dgm:t>
        <a:bodyPr/>
        <a:lstStyle/>
        <a:p>
          <a:endParaRPr lang="pt-PT"/>
        </a:p>
      </dgm:t>
    </dgm:pt>
    <dgm:pt modelId="{D4A92651-29FB-4B7B-8E63-F7C597D7CEA6}" type="sibTrans" cxnId="{19613F0B-2542-4DB0-825E-4FDE393C9002}">
      <dgm:prSet/>
      <dgm:spPr/>
      <dgm:t>
        <a:bodyPr/>
        <a:lstStyle/>
        <a:p>
          <a:endParaRPr lang="pt-PT"/>
        </a:p>
      </dgm:t>
    </dgm:pt>
    <dgm:pt modelId="{79425FCE-ADBC-4065-A2AC-60B56CDAE0D0}">
      <dgm:prSet phldrT="[Texto]" custT="1"/>
      <dgm:spPr/>
      <dgm:t>
        <a:bodyPr/>
        <a:lstStyle/>
        <a:p>
          <a:r>
            <a:rPr lang="pt-PT" sz="1800" dirty="0">
              <a:solidFill>
                <a:srgbClr val="FFFF00"/>
              </a:solidFill>
            </a:rPr>
            <a:t>Diretório de Medicina Tropical e Saúde Pública em Acesso Aberto</a:t>
          </a:r>
        </a:p>
      </dgm:t>
    </dgm:pt>
    <dgm:pt modelId="{44313138-C48F-4BB2-97F2-8E7C3DF6844F}" type="parTrans" cxnId="{9E32966B-D78D-48A0-8B1B-60CBACA221FD}">
      <dgm:prSet/>
      <dgm:spPr/>
      <dgm:t>
        <a:bodyPr/>
        <a:lstStyle/>
        <a:p>
          <a:endParaRPr lang="pt-PT"/>
        </a:p>
      </dgm:t>
    </dgm:pt>
    <dgm:pt modelId="{D2C1926B-498E-49E3-9A44-8065E32DCFAE}" type="sibTrans" cxnId="{9E32966B-D78D-48A0-8B1B-60CBACA221FD}">
      <dgm:prSet/>
      <dgm:spPr/>
      <dgm:t>
        <a:bodyPr/>
        <a:lstStyle/>
        <a:p>
          <a:endParaRPr lang="pt-PT"/>
        </a:p>
      </dgm:t>
    </dgm:pt>
    <dgm:pt modelId="{F9739BAF-B2B3-45F5-940A-D2F686B179A4}">
      <dgm:prSet phldrT="[Texto]"/>
      <dgm:spPr/>
      <dgm:t>
        <a:bodyPr/>
        <a:lstStyle/>
        <a:p>
          <a:r>
            <a:rPr lang="pt-PT" b="1" dirty="0"/>
            <a:t>Eixo2</a:t>
          </a:r>
          <a:r>
            <a:rPr lang="pt-PT" dirty="0"/>
            <a:t> </a:t>
          </a:r>
          <a:r>
            <a:rPr lang="pt-PT" b="1" dirty="0"/>
            <a:t>– LITERACIA EM SAÚDE</a:t>
          </a:r>
        </a:p>
      </dgm:t>
    </dgm:pt>
    <dgm:pt modelId="{DE447854-36FC-4C20-B95C-AF7E7B0B89E8}" type="parTrans" cxnId="{1BF23F47-1CF5-4803-A88B-78FC716B3B30}">
      <dgm:prSet/>
      <dgm:spPr/>
      <dgm:t>
        <a:bodyPr/>
        <a:lstStyle/>
        <a:p>
          <a:endParaRPr lang="pt-PT"/>
        </a:p>
      </dgm:t>
    </dgm:pt>
    <dgm:pt modelId="{0CAB617C-C06D-4D01-BB44-6B77190B812F}" type="sibTrans" cxnId="{1BF23F47-1CF5-4803-A88B-78FC716B3B30}">
      <dgm:prSet/>
      <dgm:spPr/>
      <dgm:t>
        <a:bodyPr/>
        <a:lstStyle/>
        <a:p>
          <a:endParaRPr lang="pt-PT"/>
        </a:p>
      </dgm:t>
    </dgm:pt>
    <dgm:pt modelId="{414148BA-5CB1-4982-B4CA-7CEE91D4D512}">
      <dgm:prSet phldrT="[Texto]"/>
      <dgm:spPr/>
      <dgm:t>
        <a:bodyPr/>
        <a:lstStyle/>
        <a:p>
          <a:r>
            <a:rPr lang="pt-PT" b="1" dirty="0"/>
            <a:t>Eixo3 </a:t>
          </a:r>
          <a:r>
            <a:rPr lang="pt-PT" dirty="0"/>
            <a:t>– </a:t>
          </a:r>
          <a:r>
            <a:rPr lang="pt-PT" b="1" dirty="0"/>
            <a:t>COMUNICAÇÃO AO CIDADÃO </a:t>
          </a:r>
        </a:p>
      </dgm:t>
    </dgm:pt>
    <dgm:pt modelId="{10144DCB-AAAC-494F-A2E7-2F938B82B611}" type="parTrans" cxnId="{9EB3CDA5-03A6-4DA6-9391-8BCAD39BB7E0}">
      <dgm:prSet/>
      <dgm:spPr/>
      <dgm:t>
        <a:bodyPr/>
        <a:lstStyle/>
        <a:p>
          <a:endParaRPr lang="pt-PT"/>
        </a:p>
      </dgm:t>
    </dgm:pt>
    <dgm:pt modelId="{1FCA053A-7DCB-4DFD-8ECF-6FBD34486D55}" type="sibTrans" cxnId="{9EB3CDA5-03A6-4DA6-9391-8BCAD39BB7E0}">
      <dgm:prSet/>
      <dgm:spPr/>
      <dgm:t>
        <a:bodyPr/>
        <a:lstStyle/>
        <a:p>
          <a:endParaRPr lang="pt-PT"/>
        </a:p>
      </dgm:t>
    </dgm:pt>
    <dgm:pt modelId="{A5AAF1D2-F926-43DB-A90D-63159E129B29}">
      <dgm:prSet phldrT="[Texto]"/>
      <dgm:spPr/>
      <dgm:t>
        <a:bodyPr/>
        <a:lstStyle/>
        <a:p>
          <a:r>
            <a:rPr lang="pt-PT" dirty="0"/>
            <a:t>Informação de Saúde Pública</a:t>
          </a:r>
        </a:p>
      </dgm:t>
    </dgm:pt>
    <dgm:pt modelId="{74222AFD-0F04-4D08-B98F-3F9B9981A89D}" type="parTrans" cxnId="{CE3606C7-B1C4-434C-BBE7-43FC412EEA02}">
      <dgm:prSet/>
      <dgm:spPr/>
      <dgm:t>
        <a:bodyPr/>
        <a:lstStyle/>
        <a:p>
          <a:endParaRPr lang="pt-PT"/>
        </a:p>
      </dgm:t>
    </dgm:pt>
    <dgm:pt modelId="{EEDED95A-B913-41D4-8B0A-A81B01B3A505}" type="sibTrans" cxnId="{CE3606C7-B1C4-434C-BBE7-43FC412EEA02}">
      <dgm:prSet/>
      <dgm:spPr/>
      <dgm:t>
        <a:bodyPr/>
        <a:lstStyle/>
        <a:p>
          <a:endParaRPr lang="pt-PT"/>
        </a:p>
      </dgm:t>
    </dgm:pt>
    <dgm:pt modelId="{8D11D21D-D088-4B2C-8DFE-8AB6B4BF50FF}">
      <dgm:prSet phldrT="[Texto]"/>
      <dgm:spPr/>
      <dgm:t>
        <a:bodyPr/>
        <a:lstStyle/>
        <a:p>
          <a:r>
            <a:rPr lang="pt-PT" dirty="0"/>
            <a:t>Programas de alfabetização digital</a:t>
          </a:r>
        </a:p>
      </dgm:t>
    </dgm:pt>
    <dgm:pt modelId="{3BABA5FD-D2F8-49FB-A140-56A779F3ED8C}" type="parTrans" cxnId="{96D159A5-6C5C-437D-B138-8EA4C02FFF5B}">
      <dgm:prSet/>
      <dgm:spPr/>
      <dgm:t>
        <a:bodyPr/>
        <a:lstStyle/>
        <a:p>
          <a:endParaRPr lang="pt-PT"/>
        </a:p>
      </dgm:t>
    </dgm:pt>
    <dgm:pt modelId="{81EB5994-5002-4D9A-BDC1-D53EB04C84FE}" type="sibTrans" cxnId="{96D159A5-6C5C-437D-B138-8EA4C02FFF5B}">
      <dgm:prSet/>
      <dgm:spPr/>
      <dgm:t>
        <a:bodyPr/>
        <a:lstStyle/>
        <a:p>
          <a:endParaRPr lang="pt-PT"/>
        </a:p>
      </dgm:t>
    </dgm:pt>
    <dgm:pt modelId="{CFA6E6AB-EB08-451F-845E-79C5CDCB80B1}">
      <dgm:prSet phldrT="[Texto]"/>
      <dgm:spPr/>
      <dgm:t>
        <a:bodyPr/>
        <a:lstStyle/>
        <a:p>
          <a:r>
            <a:rPr lang="pt-PT" dirty="0"/>
            <a:t>Comunicação dos resultados de investigação</a:t>
          </a:r>
        </a:p>
      </dgm:t>
    </dgm:pt>
    <dgm:pt modelId="{A778327C-7BE0-403F-A200-4130F843BB06}" type="parTrans" cxnId="{1E3E9B9E-D14C-46DB-9EFA-27023FE28EBE}">
      <dgm:prSet/>
      <dgm:spPr/>
      <dgm:t>
        <a:bodyPr/>
        <a:lstStyle/>
        <a:p>
          <a:endParaRPr lang="pt-PT"/>
        </a:p>
      </dgm:t>
    </dgm:pt>
    <dgm:pt modelId="{D1276836-3988-40CF-8448-1C54130E3C8C}" type="sibTrans" cxnId="{1E3E9B9E-D14C-46DB-9EFA-27023FE28EBE}">
      <dgm:prSet/>
      <dgm:spPr/>
      <dgm:t>
        <a:bodyPr/>
        <a:lstStyle/>
        <a:p>
          <a:endParaRPr lang="pt-PT"/>
        </a:p>
      </dgm:t>
    </dgm:pt>
    <dgm:pt modelId="{B2033509-6B8A-4605-A2E8-9F20807DB5B3}">
      <dgm:prSet phldrT="[Texto]"/>
      <dgm:spPr/>
      <dgm:t>
        <a:bodyPr/>
        <a:lstStyle/>
        <a:p>
          <a:r>
            <a:rPr lang="pt-PT" dirty="0"/>
            <a:t>Comunicação de projetos de ciência cidadã</a:t>
          </a:r>
        </a:p>
      </dgm:t>
    </dgm:pt>
    <dgm:pt modelId="{9FB6BF3A-9196-4850-92A8-53560C81D9AE}" type="parTrans" cxnId="{C4F754C1-BB00-4943-BBF5-DA1966E2798A}">
      <dgm:prSet/>
      <dgm:spPr/>
      <dgm:t>
        <a:bodyPr/>
        <a:lstStyle/>
        <a:p>
          <a:endParaRPr lang="pt-PT"/>
        </a:p>
      </dgm:t>
    </dgm:pt>
    <dgm:pt modelId="{FDA3BD85-ABA5-44BE-94CC-28DF2B045B92}" type="sibTrans" cxnId="{C4F754C1-BB00-4943-BBF5-DA1966E2798A}">
      <dgm:prSet/>
      <dgm:spPr/>
      <dgm:t>
        <a:bodyPr/>
        <a:lstStyle/>
        <a:p>
          <a:endParaRPr lang="pt-PT"/>
        </a:p>
      </dgm:t>
    </dgm:pt>
    <dgm:pt modelId="{AE00B943-035B-411D-9EE3-F36DDD77B961}">
      <dgm:prSet phldrT="[Texto]" custT="1"/>
      <dgm:spPr/>
      <dgm:t>
        <a:bodyPr/>
        <a:lstStyle/>
        <a:p>
          <a:endParaRPr lang="pt-PT" sz="1800" dirty="0"/>
        </a:p>
      </dgm:t>
    </dgm:pt>
    <dgm:pt modelId="{974F35B6-4347-4261-904C-21DC529F1285}" type="parTrans" cxnId="{F3BAEBFE-CB10-4F80-9D23-0C72AD100AF3}">
      <dgm:prSet/>
      <dgm:spPr/>
      <dgm:t>
        <a:bodyPr/>
        <a:lstStyle/>
        <a:p>
          <a:endParaRPr lang="pt-PT"/>
        </a:p>
      </dgm:t>
    </dgm:pt>
    <dgm:pt modelId="{EEB6F288-E95A-44DA-A7D4-16F11046D684}" type="sibTrans" cxnId="{F3BAEBFE-CB10-4F80-9D23-0C72AD100AF3}">
      <dgm:prSet/>
      <dgm:spPr/>
      <dgm:t>
        <a:bodyPr/>
        <a:lstStyle/>
        <a:p>
          <a:endParaRPr lang="pt-PT"/>
        </a:p>
      </dgm:t>
    </dgm:pt>
    <dgm:pt modelId="{FC5682DA-596B-4CF3-A3EC-13B6880BAE55}">
      <dgm:prSet phldrT="[Texto]" custT="1"/>
      <dgm:spPr/>
      <dgm:t>
        <a:bodyPr/>
        <a:lstStyle/>
        <a:p>
          <a:r>
            <a:rPr lang="pt-PT" sz="1800" dirty="0"/>
            <a:t>Ligação ao RCAAP</a:t>
          </a:r>
        </a:p>
      </dgm:t>
    </dgm:pt>
    <dgm:pt modelId="{C7234969-EBDC-446D-B1B0-5D9D50389937}" type="parTrans" cxnId="{D7920C79-C13B-473B-8E2D-7EE273E23CA0}">
      <dgm:prSet/>
      <dgm:spPr/>
      <dgm:t>
        <a:bodyPr/>
        <a:lstStyle/>
        <a:p>
          <a:endParaRPr lang="pt-PT"/>
        </a:p>
      </dgm:t>
    </dgm:pt>
    <dgm:pt modelId="{1138ABDF-8685-42A5-BFEB-9BF67E4B736D}" type="sibTrans" cxnId="{D7920C79-C13B-473B-8E2D-7EE273E23CA0}">
      <dgm:prSet/>
      <dgm:spPr/>
      <dgm:t>
        <a:bodyPr/>
        <a:lstStyle/>
        <a:p>
          <a:endParaRPr lang="pt-PT"/>
        </a:p>
      </dgm:t>
    </dgm:pt>
    <dgm:pt modelId="{BDCF3F6B-9DDA-45A2-B706-454B5C4C1A4E}">
      <dgm:prSet phldrT="[Texto]" custT="1"/>
      <dgm:spPr/>
      <dgm:t>
        <a:bodyPr/>
        <a:lstStyle/>
        <a:p>
          <a:r>
            <a:rPr lang="pt-PT" sz="1800" dirty="0"/>
            <a:t>Projetos de ciência cidadã</a:t>
          </a:r>
        </a:p>
      </dgm:t>
    </dgm:pt>
    <dgm:pt modelId="{873615D7-3CDF-4870-A335-1F22A95F7394}" type="parTrans" cxnId="{7210BABB-0A18-4896-8CC5-CB096EEDCAC8}">
      <dgm:prSet/>
      <dgm:spPr/>
      <dgm:t>
        <a:bodyPr/>
        <a:lstStyle/>
        <a:p>
          <a:endParaRPr lang="pt-PT"/>
        </a:p>
      </dgm:t>
    </dgm:pt>
    <dgm:pt modelId="{BA55634F-F63C-4983-9CE4-5482617178F7}" type="sibTrans" cxnId="{7210BABB-0A18-4896-8CC5-CB096EEDCAC8}">
      <dgm:prSet/>
      <dgm:spPr/>
      <dgm:t>
        <a:bodyPr/>
        <a:lstStyle/>
        <a:p>
          <a:endParaRPr lang="pt-PT"/>
        </a:p>
      </dgm:t>
    </dgm:pt>
    <dgm:pt modelId="{B0B1A03B-365F-4F2F-ABFC-7DD77B06E88C}">
      <dgm:prSet phldrT="[Texto]" custT="1"/>
      <dgm:spPr/>
      <dgm:t>
        <a:bodyPr/>
        <a:lstStyle/>
        <a:p>
          <a:r>
            <a:rPr lang="pt-PT" sz="1800" dirty="0"/>
            <a:t>Cursos </a:t>
          </a:r>
          <a:r>
            <a:rPr lang="pt-PT" sz="1800" dirty="0" err="1"/>
            <a:t>eLearning</a:t>
          </a:r>
          <a:r>
            <a:rPr lang="pt-PT" sz="1800" dirty="0"/>
            <a:t> e </a:t>
          </a:r>
          <a:r>
            <a:rPr lang="pt-PT" sz="1800" dirty="0" err="1"/>
            <a:t>MOOCs</a:t>
          </a:r>
          <a:endParaRPr lang="pt-PT" sz="1800" dirty="0"/>
        </a:p>
      </dgm:t>
    </dgm:pt>
    <dgm:pt modelId="{20529208-495E-432A-9E47-8ED1F113663F}" type="parTrans" cxnId="{E118F42D-37D2-4493-84A6-E66B8C75B00F}">
      <dgm:prSet/>
      <dgm:spPr/>
      <dgm:t>
        <a:bodyPr/>
        <a:lstStyle/>
        <a:p>
          <a:endParaRPr lang="pt-PT"/>
        </a:p>
      </dgm:t>
    </dgm:pt>
    <dgm:pt modelId="{CEEBB66D-4501-4A97-861E-EE7904FE9AFE}" type="sibTrans" cxnId="{E118F42D-37D2-4493-84A6-E66B8C75B00F}">
      <dgm:prSet/>
      <dgm:spPr/>
      <dgm:t>
        <a:bodyPr/>
        <a:lstStyle/>
        <a:p>
          <a:endParaRPr lang="pt-PT"/>
        </a:p>
      </dgm:t>
    </dgm:pt>
    <dgm:pt modelId="{914E339F-2823-420C-B69D-E524B1ED5289}">
      <dgm:prSet phldrT="[Texto]" custT="1"/>
      <dgm:spPr/>
      <dgm:t>
        <a:bodyPr/>
        <a:lstStyle/>
        <a:p>
          <a:r>
            <a:rPr lang="pt-PT" sz="1800" dirty="0"/>
            <a:t>Outra informação de saúde em português no âmbito dos PALOP</a:t>
          </a:r>
        </a:p>
      </dgm:t>
    </dgm:pt>
    <dgm:pt modelId="{E5D92D65-93F7-45AE-908E-275049A33C73}" type="parTrans" cxnId="{D43765BB-B569-4F3F-BEBC-15E55FD82D4D}">
      <dgm:prSet/>
      <dgm:spPr/>
      <dgm:t>
        <a:bodyPr/>
        <a:lstStyle/>
        <a:p>
          <a:endParaRPr lang="pt-PT"/>
        </a:p>
      </dgm:t>
    </dgm:pt>
    <dgm:pt modelId="{C16873F7-D3BE-454D-A2B5-D27FD16ACC32}" type="sibTrans" cxnId="{D43765BB-B569-4F3F-BEBC-15E55FD82D4D}">
      <dgm:prSet/>
      <dgm:spPr/>
      <dgm:t>
        <a:bodyPr/>
        <a:lstStyle/>
        <a:p>
          <a:endParaRPr lang="pt-PT"/>
        </a:p>
      </dgm:t>
    </dgm:pt>
    <dgm:pt modelId="{B4E35648-3C0E-4823-A366-768D51AD07F6}">
      <dgm:prSet phldrT="[Texto]" custT="1"/>
      <dgm:spPr/>
      <dgm:t>
        <a:bodyPr/>
        <a:lstStyle/>
        <a:p>
          <a:r>
            <a:rPr lang="pt-PT" sz="1800" dirty="0"/>
            <a:t>Produção científica e História da Medicina Tropical</a:t>
          </a:r>
        </a:p>
      </dgm:t>
    </dgm:pt>
    <dgm:pt modelId="{7AF01DF7-B8EE-4B3A-AAD6-1BD4EFC0216C}" type="parTrans" cxnId="{D1EB59F1-45D1-450A-9F22-F76FDCCB5E96}">
      <dgm:prSet/>
      <dgm:spPr/>
      <dgm:t>
        <a:bodyPr/>
        <a:lstStyle/>
        <a:p>
          <a:endParaRPr lang="pt-PT"/>
        </a:p>
      </dgm:t>
    </dgm:pt>
    <dgm:pt modelId="{C4F5BC45-36FF-4B24-B19E-52664F52F560}" type="sibTrans" cxnId="{D1EB59F1-45D1-450A-9F22-F76FDCCB5E96}">
      <dgm:prSet/>
      <dgm:spPr/>
      <dgm:t>
        <a:bodyPr/>
        <a:lstStyle/>
        <a:p>
          <a:endParaRPr lang="pt-PT"/>
        </a:p>
      </dgm:t>
    </dgm:pt>
    <dgm:pt modelId="{D60B926B-B08A-4F34-B20B-BBD9F42E96C1}">
      <dgm:prSet phldrT="[Texto]" custT="1"/>
      <dgm:spPr/>
      <dgm:t>
        <a:bodyPr/>
        <a:lstStyle/>
        <a:p>
          <a:pPr algn="l"/>
          <a:r>
            <a:rPr lang="pt-PT" sz="1800" dirty="0"/>
            <a:t>Capacitação dos profissionais de saúde e informação  através de </a:t>
          </a:r>
          <a:r>
            <a:rPr lang="pt-PT" sz="1800" dirty="0">
              <a:solidFill>
                <a:srgbClr val="FFFF00"/>
              </a:solidFill>
            </a:rPr>
            <a:t>Programas de Literacia e com ferramentas de pesquisa em Saúde privilegiando-se  o Acesso Aberto  </a:t>
          </a:r>
          <a:r>
            <a:rPr lang="pt-PT" sz="1800" dirty="0">
              <a:solidFill>
                <a:schemeClr val="bg1"/>
              </a:solidFill>
            </a:rPr>
            <a:t>para  consolidação do</a:t>
          </a:r>
          <a:r>
            <a:rPr lang="pt-BR" sz="1800" dirty="0">
              <a:solidFill>
                <a:schemeClr val="bg1"/>
              </a:solidFill>
            </a:rPr>
            <a:t> conhecimento </a:t>
          </a:r>
          <a:r>
            <a:rPr lang="pt-BR" sz="1800" dirty="0"/>
            <a:t>relativo à prevenção, diagnóstico, controlo e erradicação de doenças tropicais</a:t>
          </a:r>
          <a:endParaRPr lang="pt-PT" sz="1500" dirty="0"/>
        </a:p>
      </dgm:t>
    </dgm:pt>
    <dgm:pt modelId="{D3A343F9-05C2-4378-AE28-714EF1022664}" type="parTrans" cxnId="{0A7E13EF-5CC0-4A29-9326-8BF17D7EB657}">
      <dgm:prSet/>
      <dgm:spPr/>
      <dgm:t>
        <a:bodyPr/>
        <a:lstStyle/>
        <a:p>
          <a:endParaRPr lang="pt-PT"/>
        </a:p>
      </dgm:t>
    </dgm:pt>
    <dgm:pt modelId="{17A0649D-FF56-4E9E-9CDE-C775929D7E54}" type="sibTrans" cxnId="{0A7E13EF-5CC0-4A29-9326-8BF17D7EB657}">
      <dgm:prSet/>
      <dgm:spPr/>
      <dgm:t>
        <a:bodyPr/>
        <a:lstStyle/>
        <a:p>
          <a:endParaRPr lang="pt-PT"/>
        </a:p>
      </dgm:t>
    </dgm:pt>
    <dgm:pt modelId="{59841420-5D0E-4E4E-81B3-241C7BF5CB83}">
      <dgm:prSet custT="1"/>
      <dgm:spPr/>
      <dgm:t>
        <a:bodyPr/>
        <a:lstStyle/>
        <a:p>
          <a:pPr algn="l"/>
          <a:endParaRPr lang="pt-PT" sz="1800" dirty="0"/>
        </a:p>
      </dgm:t>
    </dgm:pt>
    <dgm:pt modelId="{3457480C-92DB-44DE-A232-FA3076D5A711}" type="parTrans" cxnId="{39192A42-A2CE-4EAD-9A15-C5998A06F89F}">
      <dgm:prSet/>
      <dgm:spPr/>
      <dgm:t>
        <a:bodyPr/>
        <a:lstStyle/>
        <a:p>
          <a:endParaRPr lang="pt-PT"/>
        </a:p>
      </dgm:t>
    </dgm:pt>
    <dgm:pt modelId="{FE65A8F4-6A17-41FD-AC3B-FEA636832D5A}" type="sibTrans" cxnId="{39192A42-A2CE-4EAD-9A15-C5998A06F89F}">
      <dgm:prSet/>
      <dgm:spPr/>
      <dgm:t>
        <a:bodyPr/>
        <a:lstStyle/>
        <a:p>
          <a:endParaRPr lang="pt-PT"/>
        </a:p>
      </dgm:t>
    </dgm:pt>
    <dgm:pt modelId="{EF2BA1E0-5AF7-4261-A6EA-AAF206CD94DC}">
      <dgm:prSet phldrT="[Texto]"/>
      <dgm:spPr/>
      <dgm:t>
        <a:bodyPr/>
        <a:lstStyle/>
        <a:p>
          <a:r>
            <a:rPr lang="pt-BR" dirty="0"/>
            <a:t>Melhoria da qualidade de vida dos cidadãos através:</a:t>
          </a:r>
          <a:endParaRPr lang="pt-PT" dirty="0"/>
        </a:p>
      </dgm:t>
    </dgm:pt>
    <dgm:pt modelId="{90CE27DB-212C-4DA3-906D-AD368580361A}" type="parTrans" cxnId="{5AFA7CBB-B9DD-4A21-A87C-83E0AE9015A6}">
      <dgm:prSet/>
      <dgm:spPr/>
      <dgm:t>
        <a:bodyPr/>
        <a:lstStyle/>
        <a:p>
          <a:endParaRPr lang="pt-PT"/>
        </a:p>
      </dgm:t>
    </dgm:pt>
    <dgm:pt modelId="{960B42D0-0FA3-4D0E-8E44-3B150B5E105D}" type="sibTrans" cxnId="{5AFA7CBB-B9DD-4A21-A87C-83E0AE9015A6}">
      <dgm:prSet/>
      <dgm:spPr/>
      <dgm:t>
        <a:bodyPr/>
        <a:lstStyle/>
        <a:p>
          <a:endParaRPr lang="pt-PT"/>
        </a:p>
      </dgm:t>
    </dgm:pt>
    <dgm:pt modelId="{53B7BF6B-DCAD-4BDE-AB09-4D4287D368D4}">
      <dgm:prSet phldrT="[Texto]" custT="1"/>
      <dgm:spPr/>
      <dgm:t>
        <a:bodyPr/>
        <a:lstStyle/>
        <a:p>
          <a:r>
            <a:rPr lang="pt-PT" sz="1800" dirty="0">
              <a:solidFill>
                <a:schemeClr val="bg1"/>
              </a:solidFill>
            </a:rPr>
            <a:t>Glossário temático</a:t>
          </a:r>
        </a:p>
      </dgm:t>
    </dgm:pt>
    <dgm:pt modelId="{0F8A7ED5-2A50-40D4-92F7-7B689F349C2E}" type="parTrans" cxnId="{F3DDED34-E090-4D13-879A-3093287B56B4}">
      <dgm:prSet/>
      <dgm:spPr/>
      <dgm:t>
        <a:bodyPr/>
        <a:lstStyle/>
        <a:p>
          <a:endParaRPr lang="pt-PT"/>
        </a:p>
      </dgm:t>
    </dgm:pt>
    <dgm:pt modelId="{B7BA9671-FA16-41F6-B68E-25A8406E39D6}" type="sibTrans" cxnId="{F3DDED34-E090-4D13-879A-3093287B56B4}">
      <dgm:prSet/>
      <dgm:spPr/>
      <dgm:t>
        <a:bodyPr/>
        <a:lstStyle/>
        <a:p>
          <a:endParaRPr lang="pt-PT"/>
        </a:p>
      </dgm:t>
    </dgm:pt>
    <dgm:pt modelId="{557820B6-11DE-4FFE-9ED1-078566017119}" type="pres">
      <dgm:prSet presAssocID="{8F1D43BC-29F7-4E95-A1CE-21F135997E17}" presName="linearFlow" presStyleCnt="0">
        <dgm:presLayoutVars>
          <dgm:dir/>
          <dgm:animLvl val="lvl"/>
          <dgm:resizeHandles/>
        </dgm:presLayoutVars>
      </dgm:prSet>
      <dgm:spPr/>
    </dgm:pt>
    <dgm:pt modelId="{2AAA64A3-F1ED-4042-B2C6-A38F4CD0C247}" type="pres">
      <dgm:prSet presAssocID="{7A4327B4-5677-4C63-943F-7CACC50849B4}" presName="compositeNode" presStyleCnt="0">
        <dgm:presLayoutVars>
          <dgm:bulletEnabled val="1"/>
        </dgm:presLayoutVars>
      </dgm:prSet>
      <dgm:spPr/>
    </dgm:pt>
    <dgm:pt modelId="{86DF8D71-B8EC-4164-93CF-7F07F4BE7165}" type="pres">
      <dgm:prSet presAssocID="{7A4327B4-5677-4C63-943F-7CACC50849B4}" presName="image" presStyleLbl="fgImgPlace1" presStyleIdx="0" presStyleCnt="3" custLinFactNeighborX="46128" custLinFactNeighborY="36933"/>
      <dgm:spPr>
        <a:blipFill rotWithShape="1">
          <a:blip xmlns:r="http://schemas.openxmlformats.org/officeDocument/2006/relationships" r:embed="rId1"/>
          <a:stretch>
            <a:fillRect/>
          </a:stretch>
        </a:blipFill>
      </dgm:spPr>
    </dgm:pt>
    <dgm:pt modelId="{2275C124-EE50-43FE-AE6A-99E00B2E7F02}" type="pres">
      <dgm:prSet presAssocID="{7A4327B4-5677-4C63-943F-7CACC50849B4}" presName="childNode" presStyleLbl="node1" presStyleIdx="0" presStyleCnt="3" custScaleX="111698" custScaleY="92966" custLinFactNeighborX="9372" custLinFactNeighborY="2532">
        <dgm:presLayoutVars>
          <dgm:bulletEnabled val="1"/>
        </dgm:presLayoutVars>
      </dgm:prSet>
      <dgm:spPr/>
    </dgm:pt>
    <dgm:pt modelId="{14A82028-AC38-41E0-A897-3637D07B67F0}" type="pres">
      <dgm:prSet presAssocID="{7A4327B4-5677-4C63-943F-7CACC50849B4}" presName="parentNode" presStyleLbl="revTx" presStyleIdx="0" presStyleCnt="3" custLinFactNeighborX="53846" custLinFactNeighborY="6493">
        <dgm:presLayoutVars>
          <dgm:chMax val="0"/>
          <dgm:bulletEnabled val="1"/>
        </dgm:presLayoutVars>
      </dgm:prSet>
      <dgm:spPr/>
    </dgm:pt>
    <dgm:pt modelId="{0EA82211-0565-4DCA-90A3-19648BB8F0F6}" type="pres">
      <dgm:prSet presAssocID="{D4A92651-29FB-4B7B-8E63-F7C597D7CEA6}" presName="sibTrans" presStyleCnt="0"/>
      <dgm:spPr/>
    </dgm:pt>
    <dgm:pt modelId="{BD7698A7-85AE-498E-9C55-7B4992AD1AED}" type="pres">
      <dgm:prSet presAssocID="{F9739BAF-B2B3-45F5-940A-D2F686B179A4}" presName="compositeNode" presStyleCnt="0">
        <dgm:presLayoutVars>
          <dgm:bulletEnabled val="1"/>
        </dgm:presLayoutVars>
      </dgm:prSet>
      <dgm:spPr/>
    </dgm:pt>
    <dgm:pt modelId="{8217D179-CD1C-4C16-A0B8-C42E99DA8ECC}" type="pres">
      <dgm:prSet presAssocID="{F9739BAF-B2B3-45F5-940A-D2F686B179A4}" presName="image" presStyleLbl="fgImgPlace1" presStyleIdx="1" presStyleCnt="3" custLinFactNeighborX="36933" custLinFactNeighborY="22005"/>
      <dgm:spPr>
        <a:blipFill rotWithShape="1">
          <a:blip xmlns:r="http://schemas.openxmlformats.org/officeDocument/2006/relationships" r:embed="rId2"/>
          <a:stretch>
            <a:fillRect/>
          </a:stretch>
        </a:blipFill>
      </dgm:spPr>
    </dgm:pt>
    <dgm:pt modelId="{F4D3728C-FB37-4B09-94FF-509D79A17A9D}" type="pres">
      <dgm:prSet presAssocID="{F9739BAF-B2B3-45F5-940A-D2F686B179A4}" presName="childNode" presStyleLbl="node1" presStyleIdx="1" presStyleCnt="3" custScaleX="113017" custScaleY="92966" custLinFactNeighborX="-389" custLinFactNeighborY="235">
        <dgm:presLayoutVars>
          <dgm:bulletEnabled val="1"/>
        </dgm:presLayoutVars>
      </dgm:prSet>
      <dgm:spPr/>
    </dgm:pt>
    <dgm:pt modelId="{7A917EE0-77B3-4CC3-AFF7-B9D3A8315A9C}" type="pres">
      <dgm:prSet presAssocID="{F9739BAF-B2B3-45F5-940A-D2F686B179A4}" presName="parentNode" presStyleLbl="revTx" presStyleIdx="1" presStyleCnt="3">
        <dgm:presLayoutVars>
          <dgm:chMax val="0"/>
          <dgm:bulletEnabled val="1"/>
        </dgm:presLayoutVars>
      </dgm:prSet>
      <dgm:spPr/>
    </dgm:pt>
    <dgm:pt modelId="{832E0F4C-CCD1-4307-A987-F49EDAEC20C5}" type="pres">
      <dgm:prSet presAssocID="{0CAB617C-C06D-4D01-BB44-6B77190B812F}" presName="sibTrans" presStyleCnt="0"/>
      <dgm:spPr/>
    </dgm:pt>
    <dgm:pt modelId="{C08F308D-3B14-4C62-86D6-A3CA074FE380}" type="pres">
      <dgm:prSet presAssocID="{414148BA-5CB1-4982-B4CA-7CEE91D4D512}" presName="compositeNode" presStyleCnt="0">
        <dgm:presLayoutVars>
          <dgm:bulletEnabled val="1"/>
        </dgm:presLayoutVars>
      </dgm:prSet>
      <dgm:spPr/>
    </dgm:pt>
    <dgm:pt modelId="{32310BF2-592F-4769-8AEA-1A16516130BB}" type="pres">
      <dgm:prSet presAssocID="{414148BA-5CB1-4982-B4CA-7CEE91D4D512}" presName="image" presStyleLbl="fgImgPlace1" presStyleIdx="2" presStyleCnt="3" custLinFactNeighborX="39672" custLinFactNeighborY="22005"/>
      <dgm:spPr>
        <a:blipFill rotWithShape="1">
          <a:blip xmlns:r="http://schemas.openxmlformats.org/officeDocument/2006/relationships" r:embed="rId3"/>
          <a:stretch>
            <a:fillRect/>
          </a:stretch>
        </a:blipFill>
      </dgm:spPr>
    </dgm:pt>
    <dgm:pt modelId="{0FE7F548-2050-487F-92A5-2E72F5EF738F}" type="pres">
      <dgm:prSet presAssocID="{414148BA-5CB1-4982-B4CA-7CEE91D4D512}" presName="childNode" presStyleLbl="node1" presStyleIdx="2" presStyleCnt="3" custScaleY="93036">
        <dgm:presLayoutVars>
          <dgm:bulletEnabled val="1"/>
        </dgm:presLayoutVars>
      </dgm:prSet>
      <dgm:spPr/>
    </dgm:pt>
    <dgm:pt modelId="{7C5C2A5E-2C09-4FB0-8FFE-162FB793E463}" type="pres">
      <dgm:prSet presAssocID="{414148BA-5CB1-4982-B4CA-7CEE91D4D512}" presName="parentNode" presStyleLbl="revTx" presStyleIdx="2" presStyleCnt="3">
        <dgm:presLayoutVars>
          <dgm:chMax val="0"/>
          <dgm:bulletEnabled val="1"/>
        </dgm:presLayoutVars>
      </dgm:prSet>
      <dgm:spPr/>
    </dgm:pt>
  </dgm:ptLst>
  <dgm:cxnLst>
    <dgm:cxn modelId="{CC991D01-20E6-4166-8A8E-12364D23E32F}" type="presOf" srcId="{FC5682DA-596B-4CF3-A3EC-13B6880BAE55}" destId="{2275C124-EE50-43FE-AE6A-99E00B2E7F02}" srcOrd="0" destOrd="2" presId="urn:microsoft.com/office/officeart/2005/8/layout/hList2"/>
    <dgm:cxn modelId="{19613F0B-2542-4DB0-825E-4FDE393C9002}" srcId="{8F1D43BC-29F7-4E95-A1CE-21F135997E17}" destId="{7A4327B4-5677-4C63-943F-7CACC50849B4}" srcOrd="0" destOrd="0" parTransId="{C9CF59C8-8D06-4037-8E5D-D6FF321E3776}" sibTransId="{D4A92651-29FB-4B7B-8E63-F7C597D7CEA6}"/>
    <dgm:cxn modelId="{94677212-BBBF-4DA5-A88C-851F6BD455D0}" type="presOf" srcId="{59841420-5D0E-4E4E-81B3-241C7BF5CB83}" destId="{F4D3728C-FB37-4B09-94FF-509D79A17A9D}" srcOrd="0" destOrd="1" presId="urn:microsoft.com/office/officeart/2005/8/layout/hList2"/>
    <dgm:cxn modelId="{338ECB1B-C178-4B16-AE06-75D0713C9B87}" type="presOf" srcId="{BDCF3F6B-9DDA-45A2-B706-454B5C4C1A4E}" destId="{2275C124-EE50-43FE-AE6A-99E00B2E7F02}" srcOrd="0" destOrd="4" presId="urn:microsoft.com/office/officeart/2005/8/layout/hList2"/>
    <dgm:cxn modelId="{6C648E1F-F517-460E-BE82-745E3A7F189D}" type="presOf" srcId="{8F1D43BC-29F7-4E95-A1CE-21F135997E17}" destId="{557820B6-11DE-4FFE-9ED1-078566017119}" srcOrd="0" destOrd="0" presId="urn:microsoft.com/office/officeart/2005/8/layout/hList2"/>
    <dgm:cxn modelId="{E118F42D-37D2-4493-84A6-E66B8C75B00F}" srcId="{7A4327B4-5677-4C63-943F-7CACC50849B4}" destId="{B0B1A03B-365F-4F2F-ABFC-7DD77B06E88C}" srcOrd="5" destOrd="0" parTransId="{20529208-495E-432A-9E47-8ED1F113663F}" sibTransId="{CEEBB66D-4501-4A97-861E-EE7904FE9AFE}"/>
    <dgm:cxn modelId="{F3DDED34-E090-4D13-879A-3093287B56B4}" srcId="{7A4327B4-5677-4C63-943F-7CACC50849B4}" destId="{53B7BF6B-DCAD-4BDE-AB09-4D4287D368D4}" srcOrd="1" destOrd="0" parTransId="{0F8A7ED5-2A50-40D4-92F7-7B689F349C2E}" sibTransId="{B7BA9671-FA16-41F6-B68E-25A8406E39D6}"/>
    <dgm:cxn modelId="{245C733F-94C9-4588-B86C-58FB021D4D2E}" type="presOf" srcId="{EF2BA1E0-5AF7-4261-A6EA-AAF206CD94DC}" destId="{0FE7F548-2050-487F-92A5-2E72F5EF738F}" srcOrd="0" destOrd="0" presId="urn:microsoft.com/office/officeart/2005/8/layout/hList2"/>
    <dgm:cxn modelId="{39192A42-A2CE-4EAD-9A15-C5998A06F89F}" srcId="{F9739BAF-B2B3-45F5-940A-D2F686B179A4}" destId="{59841420-5D0E-4E4E-81B3-241C7BF5CB83}" srcOrd="1" destOrd="0" parTransId="{3457480C-92DB-44DE-A232-FA3076D5A711}" sibTransId="{FE65A8F4-6A17-41FD-AC3B-FEA636832D5A}"/>
    <dgm:cxn modelId="{0CFE1F63-62D5-4FB3-9D10-A09DBB97C77A}" type="presOf" srcId="{A5AAF1D2-F926-43DB-A90D-63159E129B29}" destId="{0FE7F548-2050-487F-92A5-2E72F5EF738F}" srcOrd="0" destOrd="1" presId="urn:microsoft.com/office/officeart/2005/8/layout/hList2"/>
    <dgm:cxn modelId="{1BF23F47-1CF5-4803-A88B-78FC716B3B30}" srcId="{8F1D43BC-29F7-4E95-A1CE-21F135997E17}" destId="{F9739BAF-B2B3-45F5-940A-D2F686B179A4}" srcOrd="1" destOrd="0" parTransId="{DE447854-36FC-4C20-B95C-AF7E7B0B89E8}" sibTransId="{0CAB617C-C06D-4D01-BB44-6B77190B812F}"/>
    <dgm:cxn modelId="{619D7049-DB1A-4919-8684-5C5D598258D9}" type="presOf" srcId="{53B7BF6B-DCAD-4BDE-AB09-4D4287D368D4}" destId="{2275C124-EE50-43FE-AE6A-99E00B2E7F02}" srcOrd="0" destOrd="1" presId="urn:microsoft.com/office/officeart/2005/8/layout/hList2"/>
    <dgm:cxn modelId="{9E32966B-D78D-48A0-8B1B-60CBACA221FD}" srcId="{7A4327B4-5677-4C63-943F-7CACC50849B4}" destId="{79425FCE-ADBC-4065-A2AC-60B56CDAE0D0}" srcOrd="0" destOrd="0" parTransId="{44313138-C48F-4BB2-97F2-8E7C3DF6844F}" sibTransId="{D2C1926B-498E-49E3-9A44-8065E32DCFAE}"/>
    <dgm:cxn modelId="{F89E2853-E82B-4AD8-A0CB-2F159415DF6E}" type="presOf" srcId="{414148BA-5CB1-4982-B4CA-7CEE91D4D512}" destId="{7C5C2A5E-2C09-4FB0-8FFE-162FB793E463}" srcOrd="0" destOrd="0" presId="urn:microsoft.com/office/officeart/2005/8/layout/hList2"/>
    <dgm:cxn modelId="{679F5855-7062-4056-9358-18FCC6C0A8F1}" type="presOf" srcId="{AE00B943-035B-411D-9EE3-F36DDD77B961}" destId="{2275C124-EE50-43FE-AE6A-99E00B2E7F02}" srcOrd="0" destOrd="7" presId="urn:microsoft.com/office/officeart/2005/8/layout/hList2"/>
    <dgm:cxn modelId="{36BC3258-1513-4EF5-879A-51EB111FC02F}" type="presOf" srcId="{B4E35648-3C0E-4823-A366-768D51AD07F6}" destId="{2275C124-EE50-43FE-AE6A-99E00B2E7F02}" srcOrd="0" destOrd="3" presId="urn:microsoft.com/office/officeart/2005/8/layout/hList2"/>
    <dgm:cxn modelId="{D7920C79-C13B-473B-8E2D-7EE273E23CA0}" srcId="{7A4327B4-5677-4C63-943F-7CACC50849B4}" destId="{FC5682DA-596B-4CF3-A3EC-13B6880BAE55}" srcOrd="2" destOrd="0" parTransId="{C7234969-EBDC-446D-B1B0-5D9D50389937}" sibTransId="{1138ABDF-8685-42A5-BFEB-9BF67E4B736D}"/>
    <dgm:cxn modelId="{55F4D07F-C78B-4B56-8A35-3FEF6FF17E1B}" type="presOf" srcId="{F9739BAF-B2B3-45F5-940A-D2F686B179A4}" destId="{7A917EE0-77B3-4CC3-AFF7-B9D3A8315A9C}" srcOrd="0" destOrd="0" presId="urn:microsoft.com/office/officeart/2005/8/layout/hList2"/>
    <dgm:cxn modelId="{A97D1289-0C52-43B7-A871-604029AADD60}" type="presOf" srcId="{CFA6E6AB-EB08-451F-845E-79C5CDCB80B1}" destId="{0FE7F548-2050-487F-92A5-2E72F5EF738F}" srcOrd="0" destOrd="3" presId="urn:microsoft.com/office/officeart/2005/8/layout/hList2"/>
    <dgm:cxn modelId="{7394C296-0508-494C-92F2-FCB86D321877}" type="presOf" srcId="{B0B1A03B-365F-4F2F-ABFC-7DD77B06E88C}" destId="{2275C124-EE50-43FE-AE6A-99E00B2E7F02}" srcOrd="0" destOrd="5" presId="urn:microsoft.com/office/officeart/2005/8/layout/hList2"/>
    <dgm:cxn modelId="{EC66F799-1244-4F14-881C-03B2C1628C47}" type="presOf" srcId="{B2033509-6B8A-4605-A2E8-9F20807DB5B3}" destId="{0FE7F548-2050-487F-92A5-2E72F5EF738F}" srcOrd="0" destOrd="4" presId="urn:microsoft.com/office/officeart/2005/8/layout/hList2"/>
    <dgm:cxn modelId="{1E3E9B9E-D14C-46DB-9EFA-27023FE28EBE}" srcId="{414148BA-5CB1-4982-B4CA-7CEE91D4D512}" destId="{CFA6E6AB-EB08-451F-845E-79C5CDCB80B1}" srcOrd="3" destOrd="0" parTransId="{A778327C-7BE0-403F-A200-4130F843BB06}" sibTransId="{D1276836-3988-40CF-8448-1C54130E3C8C}"/>
    <dgm:cxn modelId="{96D159A5-6C5C-437D-B138-8EA4C02FFF5B}" srcId="{414148BA-5CB1-4982-B4CA-7CEE91D4D512}" destId="{8D11D21D-D088-4B2C-8DFE-8AB6B4BF50FF}" srcOrd="2" destOrd="0" parTransId="{3BABA5FD-D2F8-49FB-A140-56A779F3ED8C}" sibTransId="{81EB5994-5002-4D9A-BDC1-D53EB04C84FE}"/>
    <dgm:cxn modelId="{9EB3CDA5-03A6-4DA6-9391-8BCAD39BB7E0}" srcId="{8F1D43BC-29F7-4E95-A1CE-21F135997E17}" destId="{414148BA-5CB1-4982-B4CA-7CEE91D4D512}" srcOrd="2" destOrd="0" parTransId="{10144DCB-AAAC-494F-A2E7-2F938B82B611}" sibTransId="{1FCA053A-7DCB-4DFD-8ECF-6FBD34486D55}"/>
    <dgm:cxn modelId="{C34EC9A6-9FB1-4AB3-A670-0AFA819B9E85}" type="presOf" srcId="{7A4327B4-5677-4C63-943F-7CACC50849B4}" destId="{14A82028-AC38-41E0-A897-3637D07B67F0}" srcOrd="0" destOrd="0" presId="urn:microsoft.com/office/officeart/2005/8/layout/hList2"/>
    <dgm:cxn modelId="{D43765BB-B569-4F3F-BEBC-15E55FD82D4D}" srcId="{7A4327B4-5677-4C63-943F-7CACC50849B4}" destId="{914E339F-2823-420C-B69D-E524B1ED5289}" srcOrd="6" destOrd="0" parTransId="{E5D92D65-93F7-45AE-908E-275049A33C73}" sibTransId="{C16873F7-D3BE-454D-A2B5-D27FD16ACC32}"/>
    <dgm:cxn modelId="{5AFA7CBB-B9DD-4A21-A87C-83E0AE9015A6}" srcId="{414148BA-5CB1-4982-B4CA-7CEE91D4D512}" destId="{EF2BA1E0-5AF7-4261-A6EA-AAF206CD94DC}" srcOrd="0" destOrd="0" parTransId="{90CE27DB-212C-4DA3-906D-AD368580361A}" sibTransId="{960B42D0-0FA3-4D0E-8E44-3B150B5E105D}"/>
    <dgm:cxn modelId="{7210BABB-0A18-4896-8CC5-CB096EEDCAC8}" srcId="{7A4327B4-5677-4C63-943F-7CACC50849B4}" destId="{BDCF3F6B-9DDA-45A2-B706-454B5C4C1A4E}" srcOrd="4" destOrd="0" parTransId="{873615D7-3CDF-4870-A335-1F22A95F7394}" sibTransId="{BA55634F-F63C-4983-9CE4-5482617178F7}"/>
    <dgm:cxn modelId="{C4F754C1-BB00-4943-BBF5-DA1966E2798A}" srcId="{414148BA-5CB1-4982-B4CA-7CEE91D4D512}" destId="{B2033509-6B8A-4605-A2E8-9F20807DB5B3}" srcOrd="4" destOrd="0" parTransId="{9FB6BF3A-9196-4850-92A8-53560C81D9AE}" sibTransId="{FDA3BD85-ABA5-44BE-94CC-28DF2B045B92}"/>
    <dgm:cxn modelId="{C9E8EDC1-A187-41C8-98BA-3FC6EAB97359}" type="presOf" srcId="{8D11D21D-D088-4B2C-8DFE-8AB6B4BF50FF}" destId="{0FE7F548-2050-487F-92A5-2E72F5EF738F}" srcOrd="0" destOrd="2" presId="urn:microsoft.com/office/officeart/2005/8/layout/hList2"/>
    <dgm:cxn modelId="{CE3606C7-B1C4-434C-BBE7-43FC412EEA02}" srcId="{414148BA-5CB1-4982-B4CA-7CEE91D4D512}" destId="{A5AAF1D2-F926-43DB-A90D-63159E129B29}" srcOrd="1" destOrd="0" parTransId="{74222AFD-0F04-4D08-B98F-3F9B9981A89D}" sibTransId="{EEDED95A-B913-41D4-8B0A-A81B01B3A505}"/>
    <dgm:cxn modelId="{B86E36D5-7396-438F-A4D7-DBE73EE5A5BA}" type="presOf" srcId="{914E339F-2823-420C-B69D-E524B1ED5289}" destId="{2275C124-EE50-43FE-AE6A-99E00B2E7F02}" srcOrd="0" destOrd="6" presId="urn:microsoft.com/office/officeart/2005/8/layout/hList2"/>
    <dgm:cxn modelId="{6E6A66E1-2C76-4C77-ACB3-6A3EEF862F1E}" type="presOf" srcId="{D60B926B-B08A-4F34-B20B-BBD9F42E96C1}" destId="{F4D3728C-FB37-4B09-94FF-509D79A17A9D}" srcOrd="0" destOrd="0" presId="urn:microsoft.com/office/officeart/2005/8/layout/hList2"/>
    <dgm:cxn modelId="{BBBE16EE-EEB3-4367-B03D-324AA81E01A5}" type="presOf" srcId="{79425FCE-ADBC-4065-A2AC-60B56CDAE0D0}" destId="{2275C124-EE50-43FE-AE6A-99E00B2E7F02}" srcOrd="0" destOrd="0" presId="urn:microsoft.com/office/officeart/2005/8/layout/hList2"/>
    <dgm:cxn modelId="{0A7E13EF-5CC0-4A29-9326-8BF17D7EB657}" srcId="{F9739BAF-B2B3-45F5-940A-D2F686B179A4}" destId="{D60B926B-B08A-4F34-B20B-BBD9F42E96C1}" srcOrd="0" destOrd="0" parTransId="{D3A343F9-05C2-4378-AE28-714EF1022664}" sibTransId="{17A0649D-FF56-4E9E-9CDE-C775929D7E54}"/>
    <dgm:cxn modelId="{D1EB59F1-45D1-450A-9F22-F76FDCCB5E96}" srcId="{7A4327B4-5677-4C63-943F-7CACC50849B4}" destId="{B4E35648-3C0E-4823-A366-768D51AD07F6}" srcOrd="3" destOrd="0" parTransId="{7AF01DF7-B8EE-4B3A-AAD6-1BD4EFC0216C}" sibTransId="{C4F5BC45-36FF-4B24-B19E-52664F52F560}"/>
    <dgm:cxn modelId="{F3BAEBFE-CB10-4F80-9D23-0C72AD100AF3}" srcId="{7A4327B4-5677-4C63-943F-7CACC50849B4}" destId="{AE00B943-035B-411D-9EE3-F36DDD77B961}" srcOrd="7" destOrd="0" parTransId="{974F35B6-4347-4261-904C-21DC529F1285}" sibTransId="{EEB6F288-E95A-44DA-A7D4-16F11046D684}"/>
    <dgm:cxn modelId="{8C0765DB-D5CE-4A8F-9B38-D336B5AA8310}" type="presParOf" srcId="{557820B6-11DE-4FFE-9ED1-078566017119}" destId="{2AAA64A3-F1ED-4042-B2C6-A38F4CD0C247}" srcOrd="0" destOrd="0" presId="urn:microsoft.com/office/officeart/2005/8/layout/hList2"/>
    <dgm:cxn modelId="{D8B8CDC3-C654-4DB5-BFC9-9B7CD9773069}" type="presParOf" srcId="{2AAA64A3-F1ED-4042-B2C6-A38F4CD0C247}" destId="{86DF8D71-B8EC-4164-93CF-7F07F4BE7165}" srcOrd="0" destOrd="0" presId="urn:microsoft.com/office/officeart/2005/8/layout/hList2"/>
    <dgm:cxn modelId="{503E404A-370C-4FA9-B36F-297CFACE0C5F}" type="presParOf" srcId="{2AAA64A3-F1ED-4042-B2C6-A38F4CD0C247}" destId="{2275C124-EE50-43FE-AE6A-99E00B2E7F02}" srcOrd="1" destOrd="0" presId="urn:microsoft.com/office/officeart/2005/8/layout/hList2"/>
    <dgm:cxn modelId="{C4F2E717-9F89-4E94-8F95-5E20C816D040}" type="presParOf" srcId="{2AAA64A3-F1ED-4042-B2C6-A38F4CD0C247}" destId="{14A82028-AC38-41E0-A897-3637D07B67F0}" srcOrd="2" destOrd="0" presId="urn:microsoft.com/office/officeart/2005/8/layout/hList2"/>
    <dgm:cxn modelId="{5294636B-0558-45B7-B43C-AC75B3D7E032}" type="presParOf" srcId="{557820B6-11DE-4FFE-9ED1-078566017119}" destId="{0EA82211-0565-4DCA-90A3-19648BB8F0F6}" srcOrd="1" destOrd="0" presId="urn:microsoft.com/office/officeart/2005/8/layout/hList2"/>
    <dgm:cxn modelId="{90A14FC9-6C56-4989-8222-65D785D57943}" type="presParOf" srcId="{557820B6-11DE-4FFE-9ED1-078566017119}" destId="{BD7698A7-85AE-498E-9C55-7B4992AD1AED}" srcOrd="2" destOrd="0" presId="urn:microsoft.com/office/officeart/2005/8/layout/hList2"/>
    <dgm:cxn modelId="{74EA255A-721F-45E7-93ED-EBBDF202194C}" type="presParOf" srcId="{BD7698A7-85AE-498E-9C55-7B4992AD1AED}" destId="{8217D179-CD1C-4C16-A0B8-C42E99DA8ECC}" srcOrd="0" destOrd="0" presId="urn:microsoft.com/office/officeart/2005/8/layout/hList2"/>
    <dgm:cxn modelId="{6D9D7545-63E3-4D8E-8568-BFF14BD4603F}" type="presParOf" srcId="{BD7698A7-85AE-498E-9C55-7B4992AD1AED}" destId="{F4D3728C-FB37-4B09-94FF-509D79A17A9D}" srcOrd="1" destOrd="0" presId="urn:microsoft.com/office/officeart/2005/8/layout/hList2"/>
    <dgm:cxn modelId="{A21B0D67-7136-488B-9BE6-76B884C3CD0C}" type="presParOf" srcId="{BD7698A7-85AE-498E-9C55-7B4992AD1AED}" destId="{7A917EE0-77B3-4CC3-AFF7-B9D3A8315A9C}" srcOrd="2" destOrd="0" presId="urn:microsoft.com/office/officeart/2005/8/layout/hList2"/>
    <dgm:cxn modelId="{A48799C5-BAEB-48AF-A22D-8EA21BA5494E}" type="presParOf" srcId="{557820B6-11DE-4FFE-9ED1-078566017119}" destId="{832E0F4C-CCD1-4307-A987-F49EDAEC20C5}" srcOrd="3" destOrd="0" presId="urn:microsoft.com/office/officeart/2005/8/layout/hList2"/>
    <dgm:cxn modelId="{69558CC2-B12D-460C-8106-5F31EA97B5E0}" type="presParOf" srcId="{557820B6-11DE-4FFE-9ED1-078566017119}" destId="{C08F308D-3B14-4C62-86D6-A3CA074FE380}" srcOrd="4" destOrd="0" presId="urn:microsoft.com/office/officeart/2005/8/layout/hList2"/>
    <dgm:cxn modelId="{35CDD331-53E6-4E37-B2D1-036A638A839C}" type="presParOf" srcId="{C08F308D-3B14-4C62-86D6-A3CA074FE380}" destId="{32310BF2-592F-4769-8AEA-1A16516130BB}" srcOrd="0" destOrd="0" presId="urn:microsoft.com/office/officeart/2005/8/layout/hList2"/>
    <dgm:cxn modelId="{E2EA5B21-C6A2-48CA-B2B5-FB06704E71FA}" type="presParOf" srcId="{C08F308D-3B14-4C62-86D6-A3CA074FE380}" destId="{0FE7F548-2050-487F-92A5-2E72F5EF738F}" srcOrd="1" destOrd="0" presId="urn:microsoft.com/office/officeart/2005/8/layout/hList2"/>
    <dgm:cxn modelId="{8D265302-6AAD-4BBC-90A5-17182620F26B}" type="presParOf" srcId="{C08F308D-3B14-4C62-86D6-A3CA074FE380}" destId="{7C5C2A5E-2C09-4FB0-8FFE-162FB793E46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82028-AC38-41E0-A897-3637D07B67F0}">
      <dsp:nvSpPr>
        <dsp:cNvPr id="0" name=""/>
        <dsp:cNvSpPr/>
      </dsp:nvSpPr>
      <dsp:spPr>
        <a:xfrm rot="16200000">
          <a:off x="-2138292" y="3782507"/>
          <a:ext cx="5263209" cy="418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8842" bIns="0" numCol="1" spcCol="1270" anchor="t" anchorCtr="0">
          <a:noAutofit/>
        </a:bodyPr>
        <a:lstStyle/>
        <a:p>
          <a:pPr marL="0" lvl="0" indent="0" algn="r" defTabSz="1111250">
            <a:lnSpc>
              <a:spcPct val="90000"/>
            </a:lnSpc>
            <a:spcBef>
              <a:spcPct val="0"/>
            </a:spcBef>
            <a:spcAft>
              <a:spcPct val="35000"/>
            </a:spcAft>
            <a:buNone/>
          </a:pPr>
          <a:r>
            <a:rPr lang="pt-PT" sz="2500" b="1" kern="1200" dirty="0"/>
            <a:t>Eixo 1</a:t>
          </a:r>
          <a:r>
            <a:rPr lang="pt-PT" sz="2500" kern="1200" dirty="0"/>
            <a:t> - </a:t>
          </a:r>
          <a:r>
            <a:rPr lang="pt-PT" sz="2500" b="1" kern="1200" dirty="0"/>
            <a:t>CONTEÚDOS</a:t>
          </a:r>
        </a:p>
      </dsp:txBody>
      <dsp:txXfrm>
        <a:off x="-2138292" y="3782507"/>
        <a:ext cx="5263209" cy="418214"/>
      </dsp:txXfrm>
    </dsp:sp>
    <dsp:sp modelId="{2275C124-EE50-43FE-AE6A-99E00B2E7F02}">
      <dsp:nvSpPr>
        <dsp:cNvPr id="0" name=""/>
        <dsp:cNvSpPr/>
      </dsp:nvSpPr>
      <dsp:spPr>
        <a:xfrm>
          <a:off x="550617" y="1336640"/>
          <a:ext cx="2326837" cy="48929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68842" rIns="128016" bIns="128016" numCol="1" spcCol="1270" anchor="t" anchorCtr="0">
          <a:noAutofit/>
        </a:bodyPr>
        <a:lstStyle/>
        <a:p>
          <a:pPr marL="171450" lvl="1" indent="-171450" algn="l" defTabSz="800100">
            <a:lnSpc>
              <a:spcPct val="90000"/>
            </a:lnSpc>
            <a:spcBef>
              <a:spcPct val="0"/>
            </a:spcBef>
            <a:spcAft>
              <a:spcPct val="15000"/>
            </a:spcAft>
            <a:buChar char="•"/>
          </a:pPr>
          <a:r>
            <a:rPr lang="pt-PT" sz="1800" kern="1200" dirty="0">
              <a:solidFill>
                <a:srgbClr val="FFFF00"/>
              </a:solidFill>
            </a:rPr>
            <a:t>Diretório de Medicina Tropical e Saúde Pública em Acesso Aberto</a:t>
          </a:r>
        </a:p>
        <a:p>
          <a:pPr marL="171450" lvl="1" indent="-171450" algn="l" defTabSz="800100">
            <a:lnSpc>
              <a:spcPct val="90000"/>
            </a:lnSpc>
            <a:spcBef>
              <a:spcPct val="0"/>
            </a:spcBef>
            <a:spcAft>
              <a:spcPct val="15000"/>
            </a:spcAft>
            <a:buChar char="•"/>
          </a:pPr>
          <a:r>
            <a:rPr lang="pt-PT" sz="1800" kern="1200" dirty="0">
              <a:solidFill>
                <a:schemeClr val="bg1"/>
              </a:solidFill>
            </a:rPr>
            <a:t>Glossário temático</a:t>
          </a:r>
        </a:p>
        <a:p>
          <a:pPr marL="171450" lvl="1" indent="-171450" algn="l" defTabSz="800100">
            <a:lnSpc>
              <a:spcPct val="90000"/>
            </a:lnSpc>
            <a:spcBef>
              <a:spcPct val="0"/>
            </a:spcBef>
            <a:spcAft>
              <a:spcPct val="15000"/>
            </a:spcAft>
            <a:buChar char="•"/>
          </a:pPr>
          <a:r>
            <a:rPr lang="pt-PT" sz="1800" kern="1200" dirty="0"/>
            <a:t>Ligação ao RCAAP</a:t>
          </a:r>
        </a:p>
        <a:p>
          <a:pPr marL="171450" lvl="1" indent="-171450" algn="l" defTabSz="800100">
            <a:lnSpc>
              <a:spcPct val="90000"/>
            </a:lnSpc>
            <a:spcBef>
              <a:spcPct val="0"/>
            </a:spcBef>
            <a:spcAft>
              <a:spcPct val="15000"/>
            </a:spcAft>
            <a:buChar char="•"/>
          </a:pPr>
          <a:r>
            <a:rPr lang="pt-PT" sz="1800" kern="1200" dirty="0"/>
            <a:t>Produção científica e História da Medicina Tropical</a:t>
          </a:r>
        </a:p>
        <a:p>
          <a:pPr marL="171450" lvl="1" indent="-171450" algn="l" defTabSz="800100">
            <a:lnSpc>
              <a:spcPct val="90000"/>
            </a:lnSpc>
            <a:spcBef>
              <a:spcPct val="0"/>
            </a:spcBef>
            <a:spcAft>
              <a:spcPct val="15000"/>
            </a:spcAft>
            <a:buChar char="•"/>
          </a:pPr>
          <a:r>
            <a:rPr lang="pt-PT" sz="1800" kern="1200" dirty="0"/>
            <a:t>Projetos de ciência cidadã</a:t>
          </a:r>
        </a:p>
        <a:p>
          <a:pPr marL="171450" lvl="1" indent="-171450" algn="l" defTabSz="800100">
            <a:lnSpc>
              <a:spcPct val="90000"/>
            </a:lnSpc>
            <a:spcBef>
              <a:spcPct val="0"/>
            </a:spcBef>
            <a:spcAft>
              <a:spcPct val="15000"/>
            </a:spcAft>
            <a:buChar char="•"/>
          </a:pPr>
          <a:r>
            <a:rPr lang="pt-PT" sz="1800" kern="1200" dirty="0"/>
            <a:t>Cursos </a:t>
          </a:r>
          <a:r>
            <a:rPr lang="pt-PT" sz="1800" kern="1200" dirty="0" err="1"/>
            <a:t>eLearning</a:t>
          </a:r>
          <a:r>
            <a:rPr lang="pt-PT" sz="1800" kern="1200" dirty="0"/>
            <a:t> e </a:t>
          </a:r>
          <a:r>
            <a:rPr lang="pt-PT" sz="1800" kern="1200" dirty="0" err="1"/>
            <a:t>MOOCs</a:t>
          </a:r>
          <a:endParaRPr lang="pt-PT" sz="1800" kern="1200" dirty="0"/>
        </a:p>
        <a:p>
          <a:pPr marL="171450" lvl="1" indent="-171450" algn="l" defTabSz="800100">
            <a:lnSpc>
              <a:spcPct val="90000"/>
            </a:lnSpc>
            <a:spcBef>
              <a:spcPct val="0"/>
            </a:spcBef>
            <a:spcAft>
              <a:spcPct val="15000"/>
            </a:spcAft>
            <a:buChar char="•"/>
          </a:pPr>
          <a:r>
            <a:rPr lang="pt-PT" sz="1800" kern="1200" dirty="0"/>
            <a:t>Outra informação de saúde em português no âmbito dos PALOP</a:t>
          </a:r>
        </a:p>
        <a:p>
          <a:pPr marL="171450" lvl="1" indent="-171450" algn="l" defTabSz="800100">
            <a:lnSpc>
              <a:spcPct val="90000"/>
            </a:lnSpc>
            <a:spcBef>
              <a:spcPct val="0"/>
            </a:spcBef>
            <a:spcAft>
              <a:spcPct val="15000"/>
            </a:spcAft>
            <a:buChar char="•"/>
          </a:pPr>
          <a:endParaRPr lang="pt-PT" sz="1800" kern="1200" dirty="0"/>
        </a:p>
      </dsp:txBody>
      <dsp:txXfrm>
        <a:off x="550617" y="1336640"/>
        <a:ext cx="2326837" cy="4892995"/>
      </dsp:txXfrm>
    </dsp:sp>
    <dsp:sp modelId="{86DF8D71-B8EC-4164-93CF-7F07F4BE7165}">
      <dsp:nvSpPr>
        <dsp:cNvPr id="0" name=""/>
        <dsp:cNvSpPr/>
      </dsp:nvSpPr>
      <dsp:spPr>
        <a:xfrm>
          <a:off x="444841" y="775144"/>
          <a:ext cx="836428" cy="83642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917EE0-77B3-4CC3-AFF7-B9D3A8315A9C}">
      <dsp:nvSpPr>
        <dsp:cNvPr id="0" name=""/>
        <dsp:cNvSpPr/>
      </dsp:nvSpPr>
      <dsp:spPr>
        <a:xfrm rot="16200000">
          <a:off x="779743" y="3440766"/>
          <a:ext cx="5263209" cy="418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8842" bIns="0" numCol="1" spcCol="1270" anchor="t" anchorCtr="0">
          <a:noAutofit/>
        </a:bodyPr>
        <a:lstStyle/>
        <a:p>
          <a:pPr marL="0" lvl="0" indent="0" algn="r" defTabSz="1111250">
            <a:lnSpc>
              <a:spcPct val="90000"/>
            </a:lnSpc>
            <a:spcBef>
              <a:spcPct val="0"/>
            </a:spcBef>
            <a:spcAft>
              <a:spcPct val="35000"/>
            </a:spcAft>
            <a:buNone/>
          </a:pPr>
          <a:r>
            <a:rPr lang="pt-PT" sz="2500" b="1" kern="1200" dirty="0"/>
            <a:t>Eixo2</a:t>
          </a:r>
          <a:r>
            <a:rPr lang="pt-PT" sz="2500" kern="1200" dirty="0"/>
            <a:t> </a:t>
          </a:r>
          <a:r>
            <a:rPr lang="pt-PT" sz="2500" b="1" kern="1200" dirty="0"/>
            <a:t>– LITERACIA EM SAÚDE</a:t>
          </a:r>
        </a:p>
      </dsp:txBody>
      <dsp:txXfrm>
        <a:off x="779743" y="3440766"/>
        <a:ext cx="5263209" cy="418214"/>
      </dsp:txXfrm>
    </dsp:sp>
    <dsp:sp modelId="{F4D3728C-FB37-4B09-94FF-509D79A17A9D}">
      <dsp:nvSpPr>
        <dsp:cNvPr id="0" name=""/>
        <dsp:cNvSpPr/>
      </dsp:nvSpPr>
      <dsp:spPr>
        <a:xfrm>
          <a:off x="3476770" y="1215744"/>
          <a:ext cx="2354314" cy="4892995"/>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68842" rIns="128016" bIns="128016" numCol="1" spcCol="1270" anchor="t" anchorCtr="0">
          <a:noAutofit/>
        </a:bodyPr>
        <a:lstStyle/>
        <a:p>
          <a:pPr marL="171450" lvl="1" indent="-171450" algn="l" defTabSz="800100">
            <a:lnSpc>
              <a:spcPct val="90000"/>
            </a:lnSpc>
            <a:spcBef>
              <a:spcPct val="0"/>
            </a:spcBef>
            <a:spcAft>
              <a:spcPct val="15000"/>
            </a:spcAft>
            <a:buChar char="•"/>
          </a:pPr>
          <a:r>
            <a:rPr lang="pt-PT" sz="1800" kern="1200" dirty="0"/>
            <a:t>Capacitação dos profissionais de saúde e informação  através de </a:t>
          </a:r>
          <a:r>
            <a:rPr lang="pt-PT" sz="1800" kern="1200" dirty="0">
              <a:solidFill>
                <a:srgbClr val="FFFF00"/>
              </a:solidFill>
            </a:rPr>
            <a:t>Programas de Literacia e com ferramentas de pesquisa em Saúde privilegiando-se  o Acesso Aberto  </a:t>
          </a:r>
          <a:r>
            <a:rPr lang="pt-PT" sz="1800" kern="1200" dirty="0">
              <a:solidFill>
                <a:schemeClr val="bg1"/>
              </a:solidFill>
            </a:rPr>
            <a:t>para  consolidação do</a:t>
          </a:r>
          <a:r>
            <a:rPr lang="pt-BR" sz="1800" kern="1200" dirty="0">
              <a:solidFill>
                <a:schemeClr val="bg1"/>
              </a:solidFill>
            </a:rPr>
            <a:t> conhecimento </a:t>
          </a:r>
          <a:r>
            <a:rPr lang="pt-BR" sz="1800" kern="1200" dirty="0"/>
            <a:t>relativo à prevenção, diagnóstico, controlo e erradicação de doenças tropicais</a:t>
          </a:r>
          <a:endParaRPr lang="pt-PT" sz="1500" kern="1200" dirty="0"/>
        </a:p>
        <a:p>
          <a:pPr marL="171450" lvl="1" indent="-171450" algn="l" defTabSz="800100">
            <a:lnSpc>
              <a:spcPct val="90000"/>
            </a:lnSpc>
            <a:spcBef>
              <a:spcPct val="0"/>
            </a:spcBef>
            <a:spcAft>
              <a:spcPct val="15000"/>
            </a:spcAft>
            <a:buChar char="•"/>
          </a:pPr>
          <a:endParaRPr lang="pt-PT" sz="1800" kern="1200" dirty="0"/>
        </a:p>
      </dsp:txBody>
      <dsp:txXfrm>
        <a:off x="3476770" y="1215744"/>
        <a:ext cx="2354314" cy="4892995"/>
      </dsp:txXfrm>
    </dsp:sp>
    <dsp:sp modelId="{8217D179-CD1C-4C16-A0B8-C42E99DA8ECC}">
      <dsp:nvSpPr>
        <dsp:cNvPr id="0" name=""/>
        <dsp:cNvSpPr/>
      </dsp:nvSpPr>
      <dsp:spPr>
        <a:xfrm>
          <a:off x="3511159" y="650282"/>
          <a:ext cx="836428" cy="83642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C2A5E-2C09-4FB0-8FFE-162FB793E463}">
      <dsp:nvSpPr>
        <dsp:cNvPr id="0" name=""/>
        <dsp:cNvSpPr/>
      </dsp:nvSpPr>
      <dsp:spPr>
        <a:xfrm rot="16200000">
          <a:off x="3936709" y="3440766"/>
          <a:ext cx="5263209" cy="418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8842" bIns="0" numCol="1" spcCol="1270" anchor="t" anchorCtr="0">
          <a:noAutofit/>
        </a:bodyPr>
        <a:lstStyle/>
        <a:p>
          <a:pPr marL="0" lvl="0" indent="0" algn="r" defTabSz="1111250">
            <a:lnSpc>
              <a:spcPct val="90000"/>
            </a:lnSpc>
            <a:spcBef>
              <a:spcPct val="0"/>
            </a:spcBef>
            <a:spcAft>
              <a:spcPct val="35000"/>
            </a:spcAft>
            <a:buNone/>
          </a:pPr>
          <a:r>
            <a:rPr lang="pt-PT" sz="2500" b="1" kern="1200" dirty="0"/>
            <a:t>Eixo3 </a:t>
          </a:r>
          <a:r>
            <a:rPr lang="pt-PT" sz="2500" kern="1200" dirty="0"/>
            <a:t>– </a:t>
          </a:r>
          <a:r>
            <a:rPr lang="pt-PT" sz="2500" b="1" kern="1200" dirty="0"/>
            <a:t>COMUNICAÇÃO AO CIDADÃO </a:t>
          </a:r>
        </a:p>
      </dsp:txBody>
      <dsp:txXfrm>
        <a:off x="3936709" y="3440766"/>
        <a:ext cx="5263209" cy="418214"/>
      </dsp:txXfrm>
    </dsp:sp>
    <dsp:sp modelId="{0FE7F548-2050-487F-92A5-2E72F5EF738F}">
      <dsp:nvSpPr>
        <dsp:cNvPr id="0" name=""/>
        <dsp:cNvSpPr/>
      </dsp:nvSpPr>
      <dsp:spPr>
        <a:xfrm>
          <a:off x="6777421" y="1201533"/>
          <a:ext cx="2083150" cy="4896679"/>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68842" rIns="163576" bIns="163576" numCol="1" spcCol="1270" anchor="t" anchorCtr="0">
          <a:noAutofit/>
        </a:bodyPr>
        <a:lstStyle/>
        <a:p>
          <a:pPr marL="171450" lvl="1" indent="-171450" algn="l" defTabSz="800100">
            <a:lnSpc>
              <a:spcPct val="90000"/>
            </a:lnSpc>
            <a:spcBef>
              <a:spcPct val="0"/>
            </a:spcBef>
            <a:spcAft>
              <a:spcPct val="15000"/>
            </a:spcAft>
            <a:buChar char="•"/>
          </a:pPr>
          <a:r>
            <a:rPr lang="pt-BR" sz="1800" kern="1200" dirty="0"/>
            <a:t>Melhoria da qualidade de vida dos cidadãos através:</a:t>
          </a:r>
          <a:endParaRPr lang="pt-PT" sz="1800" kern="1200" dirty="0"/>
        </a:p>
        <a:p>
          <a:pPr marL="171450" lvl="1" indent="-171450" algn="l" defTabSz="800100">
            <a:lnSpc>
              <a:spcPct val="90000"/>
            </a:lnSpc>
            <a:spcBef>
              <a:spcPct val="0"/>
            </a:spcBef>
            <a:spcAft>
              <a:spcPct val="15000"/>
            </a:spcAft>
            <a:buChar char="•"/>
          </a:pPr>
          <a:r>
            <a:rPr lang="pt-PT" sz="1800" kern="1200" dirty="0"/>
            <a:t>Informação de Saúde Pública</a:t>
          </a:r>
        </a:p>
        <a:p>
          <a:pPr marL="171450" lvl="1" indent="-171450" algn="l" defTabSz="800100">
            <a:lnSpc>
              <a:spcPct val="90000"/>
            </a:lnSpc>
            <a:spcBef>
              <a:spcPct val="0"/>
            </a:spcBef>
            <a:spcAft>
              <a:spcPct val="15000"/>
            </a:spcAft>
            <a:buChar char="•"/>
          </a:pPr>
          <a:r>
            <a:rPr lang="pt-PT" sz="1800" kern="1200" dirty="0"/>
            <a:t>Programas de alfabetização digital</a:t>
          </a:r>
        </a:p>
        <a:p>
          <a:pPr marL="171450" lvl="1" indent="-171450" algn="l" defTabSz="800100">
            <a:lnSpc>
              <a:spcPct val="90000"/>
            </a:lnSpc>
            <a:spcBef>
              <a:spcPct val="0"/>
            </a:spcBef>
            <a:spcAft>
              <a:spcPct val="15000"/>
            </a:spcAft>
            <a:buChar char="•"/>
          </a:pPr>
          <a:r>
            <a:rPr lang="pt-PT" sz="1800" kern="1200" dirty="0"/>
            <a:t>Comunicação dos resultados de investigação</a:t>
          </a:r>
        </a:p>
        <a:p>
          <a:pPr marL="171450" lvl="1" indent="-171450" algn="l" defTabSz="800100">
            <a:lnSpc>
              <a:spcPct val="90000"/>
            </a:lnSpc>
            <a:spcBef>
              <a:spcPct val="0"/>
            </a:spcBef>
            <a:spcAft>
              <a:spcPct val="15000"/>
            </a:spcAft>
            <a:buChar char="•"/>
          </a:pPr>
          <a:r>
            <a:rPr lang="pt-PT" sz="1800" kern="1200" dirty="0"/>
            <a:t>Comunicação de projetos de ciência cidadã</a:t>
          </a:r>
        </a:p>
      </dsp:txBody>
      <dsp:txXfrm>
        <a:off x="6777421" y="1201533"/>
        <a:ext cx="2083150" cy="4896679"/>
      </dsp:txXfrm>
    </dsp:sp>
    <dsp:sp modelId="{32310BF2-592F-4769-8AEA-1A16516130BB}">
      <dsp:nvSpPr>
        <dsp:cNvPr id="0" name=""/>
        <dsp:cNvSpPr/>
      </dsp:nvSpPr>
      <dsp:spPr>
        <a:xfrm>
          <a:off x="6691035" y="650282"/>
          <a:ext cx="836428" cy="83642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Marcador de Posição d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CC9814-E4B0-44A2-97B4-E171D441B96C}" type="datetimeFigureOut">
              <a:rPr lang="en-US" smtClean="0"/>
              <a:t>5/3/2018</a:t>
            </a:fld>
            <a:endParaRPr lang="en-US"/>
          </a:p>
        </p:txBody>
      </p:sp>
      <p:sp>
        <p:nvSpPr>
          <p:cNvPr id="4" name="Marcador de Posição do Rodapé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Marcador de Posição do Número do Diapositivo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B49FCC5-E79C-466A-A5D4-600FED805D74}" type="slidenum">
              <a:rPr lang="en-US" smtClean="0"/>
              <a:t>‹nº›</a:t>
            </a:fld>
            <a:endParaRPr lang="en-US"/>
          </a:p>
        </p:txBody>
      </p:sp>
    </p:spTree>
    <p:extLst>
      <p:ext uri="{BB962C8B-B14F-4D97-AF65-F5344CB8AC3E}">
        <p14:creationId xmlns:p14="http://schemas.microsoft.com/office/powerpoint/2010/main" val="74642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C001912-EDF4-4066-8664-4CBF419AB5AC}" type="datetimeFigureOut">
              <a:rPr lang="en-US" altLang="pt-PT"/>
              <a:pPr>
                <a:defRPr/>
              </a:pPr>
              <a:t>5/3/2018</a:t>
            </a:fld>
            <a:endParaRPr lang="en-US" altLang="pt-PT"/>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pt-PT" noProof="0"/>
              <a:t>Click to edit Master text styles</a:t>
            </a:r>
          </a:p>
          <a:p>
            <a:pPr lvl="1"/>
            <a:r>
              <a:rPr lang="pt-PT" noProof="0"/>
              <a:t>Second level</a:t>
            </a:r>
          </a:p>
          <a:p>
            <a:pPr lvl="2"/>
            <a:r>
              <a:rPr lang="pt-PT" noProof="0"/>
              <a:t>Third level</a:t>
            </a:r>
          </a:p>
          <a:p>
            <a:pPr lvl="3"/>
            <a:r>
              <a:rPr lang="pt-PT" noProof="0"/>
              <a:t>Fourth level</a:t>
            </a:r>
          </a:p>
          <a:p>
            <a:pPr lvl="4"/>
            <a:r>
              <a:rPr lang="pt-PT" noProof="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74AF60D-2C27-4E6C-955E-FEC65F5498FC}" type="slidenum">
              <a:rPr lang="en-US" altLang="pt-PT"/>
              <a:pPr>
                <a:defRPr/>
              </a:pPr>
              <a:t>‹nº›</a:t>
            </a:fld>
            <a:endParaRPr lang="en-US" altLang="pt-P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a:t>
            </a:fld>
            <a:endParaRPr lang="en-US" altLang="pt-PT"/>
          </a:p>
        </p:txBody>
      </p:sp>
    </p:spTree>
    <p:extLst>
      <p:ext uri="{BB962C8B-B14F-4D97-AF65-F5344CB8AC3E}">
        <p14:creationId xmlns:p14="http://schemas.microsoft.com/office/powerpoint/2010/main" val="38352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10</a:t>
            </a:fld>
            <a:endParaRPr lang="en-US" altLang="pt-PT"/>
          </a:p>
        </p:txBody>
      </p:sp>
    </p:spTree>
    <p:extLst>
      <p:ext uri="{BB962C8B-B14F-4D97-AF65-F5344CB8AC3E}">
        <p14:creationId xmlns:p14="http://schemas.microsoft.com/office/powerpoint/2010/main" val="342747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 Biblioteca do Instituto de Higiene e Medicina Tropical (IHMT) integra com o Museu, o Centro de Gestão de Informação e Conhecimento (CGIC), inserindo-se na estratégia de desenvolvimento do IHMT que alia a gestão do conhecimento à inovação, tendo como pilares a investigação, a comunicação e o património, de modo a garantir que a memória institucional seja preservada e reutilizada. Envolver os cidadãos e criar uma relação de proximidade com a comunidade tem sido objetivo do CGIC, que procura estabelecer parcerias para a realização de atividades de cariz formativo, cultural e educativo.  </a:t>
            </a:r>
          </a:p>
          <a:p>
            <a:r>
              <a:rPr lang="pt-PT" dirty="0"/>
              <a:t>A </a:t>
            </a:r>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11</a:t>
            </a:fld>
            <a:endParaRPr lang="en-US" altLang="pt-PT"/>
          </a:p>
        </p:txBody>
      </p:sp>
    </p:spTree>
    <p:extLst>
      <p:ext uri="{BB962C8B-B14F-4D97-AF65-F5344CB8AC3E}">
        <p14:creationId xmlns:p14="http://schemas.microsoft.com/office/powerpoint/2010/main" val="2800367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 Biblioteca é especializada em Medicina Tropical, Saúde Pública Internacional, Parasitologia, Ciências Biomédicas e Epidemiologia e possui um acervo institucional que reflete os estudos realizados pelos seus investigadores em territórios ultramarinos e um património bibliográfico proveniente de fundos antigos e legados valiosos para a História da Medicina e da Ciência. Por outro lado, sendo o IHMT uma Escola de ensino pós-graduado, com uma componente de internacionalização fortemente ligada aos Países de Língua Oficial Portuguesa (PALOP), privilegia-se o ensino à distância, e a Biblioteca procura acompanhar essa tendência, oferecendo recursos e serviços digitais de literacia da informação, </a:t>
            </a:r>
            <a:r>
              <a:rPr lang="pt-PT" dirty="0" err="1"/>
              <a:t>eLearning</a:t>
            </a:r>
            <a:r>
              <a:rPr lang="pt-PT" dirty="0"/>
              <a:t> e </a:t>
            </a:r>
            <a:r>
              <a:rPr lang="pt-PT" dirty="0" err="1"/>
              <a:t>bLearning</a:t>
            </a:r>
            <a:r>
              <a:rPr lang="pt-PT" dirty="0"/>
              <a:t> que ministra aos seus utilizadores, de modo a que todos possam aceder à informação que necessitam para fazer investigação em qualquer local do onde se encontrem.</a:t>
            </a:r>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12</a:t>
            </a:fld>
            <a:endParaRPr lang="en-US" altLang="pt-PT"/>
          </a:p>
        </p:txBody>
      </p:sp>
    </p:spTree>
    <p:extLst>
      <p:ext uri="{BB962C8B-B14F-4D97-AF65-F5344CB8AC3E}">
        <p14:creationId xmlns:p14="http://schemas.microsoft.com/office/powerpoint/2010/main" val="402263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13</a:t>
            </a:fld>
            <a:endParaRPr lang="en-US" altLang="pt-PT"/>
          </a:p>
        </p:txBody>
      </p:sp>
    </p:spTree>
    <p:extLst>
      <p:ext uri="{BB962C8B-B14F-4D97-AF65-F5344CB8AC3E}">
        <p14:creationId xmlns:p14="http://schemas.microsoft.com/office/powerpoint/2010/main" val="213195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14</a:t>
            </a:fld>
            <a:endParaRPr lang="en-US" altLang="pt-PT"/>
          </a:p>
        </p:txBody>
      </p:sp>
    </p:spTree>
    <p:extLst>
      <p:ext uri="{BB962C8B-B14F-4D97-AF65-F5344CB8AC3E}">
        <p14:creationId xmlns:p14="http://schemas.microsoft.com/office/powerpoint/2010/main" val="3417907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15</a:t>
            </a:fld>
            <a:endParaRPr lang="en-US" altLang="pt-PT"/>
          </a:p>
        </p:txBody>
      </p:sp>
    </p:spTree>
    <p:extLst>
      <p:ext uri="{BB962C8B-B14F-4D97-AF65-F5344CB8AC3E}">
        <p14:creationId xmlns:p14="http://schemas.microsoft.com/office/powerpoint/2010/main" val="1688899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16</a:t>
            </a:fld>
            <a:endParaRPr lang="en-US" altLang="pt-PT"/>
          </a:p>
        </p:txBody>
      </p:sp>
    </p:spTree>
    <p:extLst>
      <p:ext uri="{BB962C8B-B14F-4D97-AF65-F5344CB8AC3E}">
        <p14:creationId xmlns:p14="http://schemas.microsoft.com/office/powerpoint/2010/main" val="167913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17</a:t>
            </a:fld>
            <a:endParaRPr lang="en-US" altLang="pt-PT"/>
          </a:p>
        </p:txBody>
      </p:sp>
    </p:spTree>
    <p:extLst>
      <p:ext uri="{BB962C8B-B14F-4D97-AF65-F5344CB8AC3E}">
        <p14:creationId xmlns:p14="http://schemas.microsoft.com/office/powerpoint/2010/main" val="384612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18</a:t>
            </a:fld>
            <a:endParaRPr lang="en-US" altLang="pt-PT"/>
          </a:p>
        </p:txBody>
      </p:sp>
    </p:spTree>
    <p:extLst>
      <p:ext uri="{BB962C8B-B14F-4D97-AF65-F5344CB8AC3E}">
        <p14:creationId xmlns:p14="http://schemas.microsoft.com/office/powerpoint/2010/main" val="280349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19</a:t>
            </a:fld>
            <a:endParaRPr lang="en-US" altLang="pt-PT"/>
          </a:p>
        </p:txBody>
      </p:sp>
    </p:spTree>
    <p:extLst>
      <p:ext uri="{BB962C8B-B14F-4D97-AF65-F5344CB8AC3E}">
        <p14:creationId xmlns:p14="http://schemas.microsoft.com/office/powerpoint/2010/main" val="284682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a:t>
            </a:fld>
            <a:endParaRPr lang="en-US" altLang="pt-PT"/>
          </a:p>
        </p:txBody>
      </p:sp>
    </p:spTree>
    <p:extLst>
      <p:ext uri="{BB962C8B-B14F-4D97-AF65-F5344CB8AC3E}">
        <p14:creationId xmlns:p14="http://schemas.microsoft.com/office/powerpoint/2010/main" val="223331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20</a:t>
            </a:fld>
            <a:endParaRPr lang="en-US" altLang="pt-PT"/>
          </a:p>
        </p:txBody>
      </p:sp>
    </p:spTree>
    <p:extLst>
      <p:ext uri="{BB962C8B-B14F-4D97-AF65-F5344CB8AC3E}">
        <p14:creationId xmlns:p14="http://schemas.microsoft.com/office/powerpoint/2010/main" val="140740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As doenças tropicais podem ser definidas como ‘negligenciadas’, ou seja, doenças para as quais não houve investimento para a sua prevenção ou investigação em novos medicamentos para a sua erradicação. Estas doenças, são endémicas em 149 países em desenvolvimento e afetam mais de 1,4 bilhões de indivíduos com custos elevados para as economias desses países. No entanto, como podemos observar na figura com dados de investigação da OMS de 2015 publicados em 2017 elas proliferam, sobretudo, nos países em vias de desenvolvimento.</a:t>
            </a:r>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21</a:t>
            </a:fld>
            <a:endParaRPr lang="en-US" altLang="pt-PT"/>
          </a:p>
        </p:txBody>
      </p:sp>
    </p:spTree>
    <p:extLst>
      <p:ext uri="{BB962C8B-B14F-4D97-AF65-F5344CB8AC3E}">
        <p14:creationId xmlns:p14="http://schemas.microsoft.com/office/powerpoint/2010/main" val="162272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As doenças tropicais podem ser definidas como ‘negligenciadas’, ou seja, doenças para as quais não houve investimento para a sua prevenção ou investigação em novos medicamentos para a sua erradicação. Estas doenças, são endémicas em 149 países em desenvolvimento e afetam mais de 1,4 bilhões de indivíduos com custos elevados para as economias desses países. No entanto, como podemos observar na figura com dados de investigação da OMS de 2015 publicados em 2017 elas proliferam, sobretudo, nos países em vias de desenvolvimento.</a:t>
            </a:r>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22</a:t>
            </a:fld>
            <a:endParaRPr lang="en-US" altLang="pt-PT"/>
          </a:p>
        </p:txBody>
      </p:sp>
    </p:spTree>
    <p:extLst>
      <p:ext uri="{BB962C8B-B14F-4D97-AF65-F5344CB8AC3E}">
        <p14:creationId xmlns:p14="http://schemas.microsoft.com/office/powerpoint/2010/main" val="182992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Também a Agenda 2030 para o Desenvolvimento Sustentável das Nações Unidas estabelece 17 objetivos de desenvolvimento sustentável e 169 metas, valorizando no objetivo 17 a equidade e as parcerias, no sentido de revitalizar o desenvolvimento sustentável a partir de um compromisso solidário entre instituições e cidadãos de todos os países em prol dos mais pobres e mais vulneráveis. Procurar uma maior equidade no combate às doenças negligenciadas através de uma maior produção de conhecimento sobre estas temáticas ajudará na prevenção junto das comunidades e na disseminação de boas práticas de saúde pública que ajudem progressivamente a combatê-las.</a:t>
            </a:r>
          </a:p>
          <a:p>
            <a:r>
              <a:rPr lang="pt-BR" dirty="0"/>
              <a:t>No objetivo 16, a meta 16.10 assegura o acesso público à informação, abrindo caminho para uma “ciência aberta”.  A Ciência Aberta e o Acesso Aberto ao conhecimento, torna os cidadãos mais interventivos nas comunidades e aproxima-os, na medida em que a investigação cientifica é mais facilmente lida, partilhada e reutilizada para gerar nova ciência. Ela pode ser o motor transformador que gera novo conhecimento na sociedade de uma forma inclusiva e mais equilibrada.</a:t>
            </a:r>
          </a:p>
          <a:p>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23</a:t>
            </a:fld>
            <a:endParaRPr lang="en-US" altLang="pt-PT"/>
          </a:p>
        </p:txBody>
      </p:sp>
    </p:spTree>
    <p:extLst>
      <p:ext uri="{BB962C8B-B14F-4D97-AF65-F5344CB8AC3E}">
        <p14:creationId xmlns:p14="http://schemas.microsoft.com/office/powerpoint/2010/main" val="179492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A</a:t>
            </a:r>
            <a:r>
              <a:rPr lang="pt-BR" baseline="0" dirty="0"/>
              <a:t> Ciência e a investigação do passado deve ser reutilizada, conhecida, investigada para dar lugar a novos estudos e nova ciência. E por isso deve ser amplamente divulgada por todos. O</a:t>
            </a:r>
            <a:r>
              <a:rPr lang="pt-BR" dirty="0"/>
              <a:t> Projeto “MedTROP”, é</a:t>
            </a:r>
            <a:r>
              <a:rPr lang="pt-BR" baseline="0" dirty="0"/>
              <a:t> uma proposta que tem vindo a ser desenvolvida em parceria entre </a:t>
            </a:r>
            <a:r>
              <a:rPr lang="pt-BR" dirty="0"/>
              <a:t> o IHMT e o</a:t>
            </a:r>
            <a:r>
              <a:rPr lang="pt-BR" baseline="0" dirty="0"/>
              <a:t> LAISS</a:t>
            </a:r>
            <a:r>
              <a:rPr lang="pt-BR" dirty="0"/>
              <a:t>/FIOCRUZ, e assenta na preocupação conjunta em contribuir para a erradicação das doenças negligenciadas, através do incentivo à produção e gestão de conhecimento e sua disponibilização em acesso livre.</a:t>
            </a:r>
          </a:p>
          <a:p>
            <a:r>
              <a:rPr lang="pt-BR" dirty="0"/>
              <a:t>Cremos que pela difusão em acesso livre do conhecimento em repositórios abertos e a sua partilha entre investigadores e cidadãos, mais facilmente a ciência poderá ser o motor de mudança para uma nova sociedade mais sustentável e inclusiva.</a:t>
            </a:r>
          </a:p>
          <a:p>
            <a:r>
              <a:rPr lang="pt-BR" dirty="0"/>
              <a:t>O Projeto MedTROP está estruturado com base nos “Objetivos de Desenvolvimento Sustentável” que intervêm na da área da saúde (ODS 1, 2, 3, 6, 8) na Ciência Aberta (ODS 16), na Educação (ODS 4), na investigação cientifica e Inovação (ODS 9) na redução das desigualdades (ODS5); na garantia da igualdade de oportunidades (ODS 10) e no fortalecimento das parcerias </a:t>
            </a:r>
          </a:p>
          <a:p>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24</a:t>
            </a:fld>
            <a:endParaRPr lang="en-US" altLang="pt-PT"/>
          </a:p>
        </p:txBody>
      </p:sp>
    </p:spTree>
    <p:extLst>
      <p:ext uri="{BB962C8B-B14F-4D97-AF65-F5344CB8AC3E}">
        <p14:creationId xmlns:p14="http://schemas.microsoft.com/office/powerpoint/2010/main" val="87407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Assim, para realização da nossa estratégia foi concebido um projeto faseado assente nos seguintes objetivos:</a:t>
            </a:r>
          </a:p>
          <a:p>
            <a:r>
              <a:rPr lang="pt-BR" dirty="0"/>
              <a:t>1.	Eixo 1 - Conteúdos</a:t>
            </a:r>
          </a:p>
          <a:p>
            <a:r>
              <a:rPr lang="pt-BR" dirty="0"/>
              <a:t>Desenvolvimento de um Diretório de Medicina Tropical e Saúde Pública em Acesso Aberto a partir de um glossário temático com ligação ao RCAAP contendo  produção científica institucional e conteúdos de História da Medicina Tropical; projetos de ciência cidadã;cursos eLearning e MOOCs e outra informação de saúde em português no âmbito dos PALOP.</a:t>
            </a:r>
          </a:p>
          <a:p>
            <a:endParaRPr lang="pt-BR" dirty="0"/>
          </a:p>
          <a:p>
            <a:r>
              <a:rPr lang="pt-BR" dirty="0"/>
              <a:t>2.	Eixo 2 – Literacia da Saúde</a:t>
            </a:r>
          </a:p>
          <a:p>
            <a:r>
              <a:rPr lang="pt-BR" dirty="0"/>
              <a:t>Promoção de um sólido conhecimento por parte dos investigadores e profissionais de saúde relativamente à prevenção, diagnóstico, controlo e erradicação de doenças tropicais, melhorando as suas competências através de programas de pesquisa e literacia de informação.</a:t>
            </a:r>
          </a:p>
          <a:p>
            <a:endParaRPr lang="pt-BR" dirty="0"/>
          </a:p>
          <a:p>
            <a:r>
              <a:rPr lang="pt-BR" dirty="0"/>
              <a:t>3.	Eixo 3 – Comunicação ao cidadão</a:t>
            </a:r>
          </a:p>
          <a:p>
            <a:r>
              <a:rPr lang="pt-BR" dirty="0"/>
              <a:t>Contribuir para melhorar a saúde e qualidade de vida dos cidadãos e comunidades no seio da CPLP através de informação de saúde ao cidadão e comunicação da ciência, programas de alfabetização digital e divulgação dos resultados da investigação ao público desde investigadores, decisores políticos e comunidades locais. </a:t>
            </a:r>
          </a:p>
          <a:p>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25</a:t>
            </a:fld>
            <a:endParaRPr lang="en-US" altLang="pt-PT"/>
          </a:p>
        </p:txBody>
      </p:sp>
    </p:spTree>
    <p:extLst>
      <p:ext uri="{BB962C8B-B14F-4D97-AF65-F5344CB8AC3E}">
        <p14:creationId xmlns:p14="http://schemas.microsoft.com/office/powerpoint/2010/main" val="57159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26</a:t>
            </a:fld>
            <a:endParaRPr lang="en-US" altLang="pt-PT"/>
          </a:p>
        </p:txBody>
      </p:sp>
    </p:spTree>
    <p:extLst>
      <p:ext uri="{BB962C8B-B14F-4D97-AF65-F5344CB8AC3E}">
        <p14:creationId xmlns:p14="http://schemas.microsoft.com/office/powerpoint/2010/main" val="2789955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27</a:t>
            </a:fld>
            <a:endParaRPr lang="en-US" altLang="pt-PT"/>
          </a:p>
        </p:txBody>
      </p:sp>
    </p:spTree>
    <p:extLst>
      <p:ext uri="{BB962C8B-B14F-4D97-AF65-F5344CB8AC3E}">
        <p14:creationId xmlns:p14="http://schemas.microsoft.com/office/powerpoint/2010/main" val="195868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28</a:t>
            </a:fld>
            <a:endParaRPr lang="en-US" altLang="pt-PT"/>
          </a:p>
        </p:txBody>
      </p:sp>
    </p:spTree>
    <p:extLst>
      <p:ext uri="{BB962C8B-B14F-4D97-AF65-F5344CB8AC3E}">
        <p14:creationId xmlns:p14="http://schemas.microsoft.com/office/powerpoint/2010/main" val="735053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29</a:t>
            </a:fld>
            <a:endParaRPr lang="en-US" altLang="pt-PT"/>
          </a:p>
        </p:txBody>
      </p:sp>
    </p:spTree>
    <p:extLst>
      <p:ext uri="{BB962C8B-B14F-4D97-AF65-F5344CB8AC3E}">
        <p14:creationId xmlns:p14="http://schemas.microsoft.com/office/powerpoint/2010/main" val="44147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O Instituto de Higiene e Medicina Tropical da Universidade Nova de Lisboa é uma Instituição de Ensino Superior que tem também como missão realizar investigação e oferecer soluções para as doenças tropicais e a saúde pública internacional visando o seu controle, a promoção da saúde dos cidadãos e a melhoria da qualidade de vida e tem permanecido desde as primeiras décadas da sua existência, ligada pela história e pela língua através de diversas parcerias no âmbito do Plano Estratégico de Cooperação em Saúde dos PALOP, em projetos de pesquisa e gestão do conhecimento, património da saúde, de mobilidade e de investigação.</a:t>
            </a:r>
            <a:endParaRPr lang="en-US" dirty="0"/>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3</a:t>
            </a:fld>
            <a:endParaRPr lang="en-US" altLang="pt-PT"/>
          </a:p>
        </p:txBody>
      </p:sp>
    </p:spTree>
    <p:extLst>
      <p:ext uri="{BB962C8B-B14F-4D97-AF65-F5344CB8AC3E}">
        <p14:creationId xmlns:p14="http://schemas.microsoft.com/office/powerpoint/2010/main" val="2330178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74AF60D-2C27-4E6C-955E-FEC65F5498FC}" type="slidenum">
              <a:rPr lang="en-US" altLang="pt-PT" smtClean="0"/>
              <a:pPr>
                <a:defRPr/>
              </a:pPr>
              <a:t>30</a:t>
            </a:fld>
            <a:endParaRPr lang="en-US" altLang="pt-PT"/>
          </a:p>
        </p:txBody>
      </p:sp>
    </p:spTree>
    <p:extLst>
      <p:ext uri="{BB962C8B-B14F-4D97-AF65-F5344CB8AC3E}">
        <p14:creationId xmlns:p14="http://schemas.microsoft.com/office/powerpoint/2010/main" val="828808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31</a:t>
            </a:fld>
            <a:endParaRPr lang="en-US" altLang="pt-PT"/>
          </a:p>
        </p:txBody>
      </p:sp>
    </p:spTree>
    <p:extLst>
      <p:ext uri="{BB962C8B-B14F-4D97-AF65-F5344CB8AC3E}">
        <p14:creationId xmlns:p14="http://schemas.microsoft.com/office/powerpoint/2010/main" val="375386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32</a:t>
            </a:fld>
            <a:endParaRPr lang="en-US" altLang="pt-PT"/>
          </a:p>
        </p:txBody>
      </p:sp>
    </p:spTree>
    <p:extLst>
      <p:ext uri="{BB962C8B-B14F-4D97-AF65-F5344CB8AC3E}">
        <p14:creationId xmlns:p14="http://schemas.microsoft.com/office/powerpoint/2010/main" val="949046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33</a:t>
            </a:fld>
            <a:endParaRPr lang="en-US" altLang="pt-PT"/>
          </a:p>
        </p:txBody>
      </p:sp>
    </p:spTree>
    <p:extLst>
      <p:ext uri="{BB962C8B-B14F-4D97-AF65-F5344CB8AC3E}">
        <p14:creationId xmlns:p14="http://schemas.microsoft.com/office/powerpoint/2010/main" val="51999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34</a:t>
            </a:fld>
            <a:endParaRPr lang="en-US" altLang="pt-PT"/>
          </a:p>
        </p:txBody>
      </p:sp>
    </p:spTree>
    <p:extLst>
      <p:ext uri="{BB962C8B-B14F-4D97-AF65-F5344CB8AC3E}">
        <p14:creationId xmlns:p14="http://schemas.microsoft.com/office/powerpoint/2010/main" val="211636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4</a:t>
            </a:fld>
            <a:endParaRPr lang="en-US" altLang="pt-PT"/>
          </a:p>
        </p:txBody>
      </p:sp>
    </p:spTree>
    <p:extLst>
      <p:ext uri="{BB962C8B-B14F-4D97-AF65-F5344CB8AC3E}">
        <p14:creationId xmlns:p14="http://schemas.microsoft.com/office/powerpoint/2010/main" val="59725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5</a:t>
            </a:fld>
            <a:endParaRPr lang="en-US" altLang="pt-PT"/>
          </a:p>
        </p:txBody>
      </p:sp>
    </p:spTree>
    <p:extLst>
      <p:ext uri="{BB962C8B-B14F-4D97-AF65-F5344CB8AC3E}">
        <p14:creationId xmlns:p14="http://schemas.microsoft.com/office/powerpoint/2010/main" val="230149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6</a:t>
            </a:fld>
            <a:endParaRPr lang="en-US" altLang="pt-PT"/>
          </a:p>
        </p:txBody>
      </p:sp>
    </p:spTree>
    <p:extLst>
      <p:ext uri="{BB962C8B-B14F-4D97-AF65-F5344CB8AC3E}">
        <p14:creationId xmlns:p14="http://schemas.microsoft.com/office/powerpoint/2010/main" val="119792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7</a:t>
            </a:fld>
            <a:endParaRPr lang="en-US" altLang="pt-PT"/>
          </a:p>
        </p:txBody>
      </p:sp>
    </p:spTree>
    <p:extLst>
      <p:ext uri="{BB962C8B-B14F-4D97-AF65-F5344CB8AC3E}">
        <p14:creationId xmlns:p14="http://schemas.microsoft.com/office/powerpoint/2010/main" val="122411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8</a:t>
            </a:fld>
            <a:endParaRPr lang="en-US" altLang="pt-PT"/>
          </a:p>
        </p:txBody>
      </p:sp>
    </p:spTree>
    <p:extLst>
      <p:ext uri="{BB962C8B-B14F-4D97-AF65-F5344CB8AC3E}">
        <p14:creationId xmlns:p14="http://schemas.microsoft.com/office/powerpoint/2010/main" val="301980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a:defRPr/>
            </a:pPr>
            <a:fld id="{E74AF60D-2C27-4E6C-955E-FEC65F5498FC}" type="slidenum">
              <a:rPr lang="en-US" altLang="pt-PT" smtClean="0"/>
              <a:pPr>
                <a:defRPr/>
              </a:pPr>
              <a:t>9</a:t>
            </a:fld>
            <a:endParaRPr lang="en-US" altLang="pt-PT"/>
          </a:p>
        </p:txBody>
      </p:sp>
    </p:spTree>
    <p:extLst>
      <p:ext uri="{BB962C8B-B14F-4D97-AF65-F5344CB8AC3E}">
        <p14:creationId xmlns:p14="http://schemas.microsoft.com/office/powerpoint/2010/main" val="3310690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pt-PT"/>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63525C81-5540-4277-9C33-79D6EE72EF9F}" type="datetimeFigureOut">
              <a:rPr lang="en-US" altLang="pt-PT"/>
              <a:pPr>
                <a:defRPr/>
              </a:pPr>
              <a:t>5/3/2018</a:t>
            </a:fld>
            <a:endParaRPr lang="en-US" altLang="pt-P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6C27BD-908C-4A1A-BEC9-BFE73F1A9652}" type="slidenum">
              <a:rPr lang="en-US" altLang="pt-PT"/>
              <a:pPr>
                <a:defRPr/>
              </a:pPr>
              <a:t>‹nº›</a:t>
            </a:fld>
            <a:endParaRPr lang="en-US" altLang="pt-PT"/>
          </a:p>
        </p:txBody>
      </p:sp>
    </p:spTree>
    <p:extLst>
      <p:ext uri="{BB962C8B-B14F-4D97-AF65-F5344CB8AC3E}">
        <p14:creationId xmlns:p14="http://schemas.microsoft.com/office/powerpoint/2010/main" val="3369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lvl1pPr>
              <a:defRPr/>
            </a:lvl1pPr>
          </a:lstStyle>
          <a:p>
            <a:pPr>
              <a:defRPr/>
            </a:pPr>
            <a:fld id="{183CE878-34AD-4E5D-9E9D-F9263871C0DD}" type="datetimeFigureOut">
              <a:rPr lang="en-US" altLang="pt-PT"/>
              <a:pPr>
                <a:defRPr/>
              </a:pPr>
              <a:t>5/3/2018</a:t>
            </a:fld>
            <a:endParaRPr lang="en-US" altLang="pt-P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565D3E-5037-4A89-81BC-0B9D29AA0764}" type="slidenum">
              <a:rPr lang="en-US" altLang="pt-PT"/>
              <a:pPr>
                <a:defRPr/>
              </a:pPr>
              <a:t>‹nº›</a:t>
            </a:fld>
            <a:endParaRPr lang="en-US" altLang="pt-PT"/>
          </a:p>
        </p:txBody>
      </p:sp>
    </p:spTree>
    <p:extLst>
      <p:ext uri="{BB962C8B-B14F-4D97-AF65-F5344CB8AC3E}">
        <p14:creationId xmlns:p14="http://schemas.microsoft.com/office/powerpoint/2010/main" val="380473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lvl1pPr>
              <a:defRPr/>
            </a:lvl1pPr>
          </a:lstStyle>
          <a:p>
            <a:pPr>
              <a:defRPr/>
            </a:pPr>
            <a:fld id="{6D9F71B5-27EC-49DF-9922-A521ACCE1095}" type="datetimeFigureOut">
              <a:rPr lang="en-US" altLang="pt-PT"/>
              <a:pPr>
                <a:defRPr/>
              </a:pPr>
              <a:t>5/3/2018</a:t>
            </a:fld>
            <a:endParaRPr lang="en-US" altLang="pt-P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E98C08-76DB-4406-843B-5616B0022714}" type="slidenum">
              <a:rPr lang="en-US" altLang="pt-PT"/>
              <a:pPr>
                <a:defRPr/>
              </a:pPr>
              <a:t>‹nº›</a:t>
            </a:fld>
            <a:endParaRPr lang="en-US" altLang="pt-PT"/>
          </a:p>
        </p:txBody>
      </p:sp>
    </p:spTree>
    <p:extLst>
      <p:ext uri="{BB962C8B-B14F-4D97-AF65-F5344CB8AC3E}">
        <p14:creationId xmlns:p14="http://schemas.microsoft.com/office/powerpoint/2010/main" val="312194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56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3"/>
          <p:cNvSpPr>
            <a:spLocks noGrp="1"/>
          </p:cNvSpPr>
          <p:nvPr>
            <p:ph type="dt" sz="half" idx="10"/>
          </p:nvPr>
        </p:nvSpPr>
        <p:spPr/>
        <p:txBody>
          <a:bodyPr/>
          <a:lstStyle>
            <a:lvl1pPr>
              <a:defRPr/>
            </a:lvl1pPr>
          </a:lstStyle>
          <a:p>
            <a:pPr>
              <a:defRPr/>
            </a:pPr>
            <a:fld id="{F1F12B96-86F0-44BA-AD9D-05FB3F73211F}" type="datetimeFigureOut">
              <a:rPr lang="en-US" altLang="pt-PT"/>
              <a:pPr>
                <a:defRPr/>
              </a:pPr>
              <a:t>5/3/2018</a:t>
            </a:fld>
            <a:endParaRPr lang="en-US" altLang="pt-P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D9907-65FB-4DFC-88AE-9C840132AE21}" type="slidenum">
              <a:rPr lang="en-US" altLang="pt-PT"/>
              <a:pPr>
                <a:defRPr/>
              </a:pPr>
              <a:t>‹nº›</a:t>
            </a:fld>
            <a:endParaRPr lang="en-US" altLang="pt-PT"/>
          </a:p>
        </p:txBody>
      </p:sp>
    </p:spTree>
    <p:extLst>
      <p:ext uri="{BB962C8B-B14F-4D97-AF65-F5344CB8AC3E}">
        <p14:creationId xmlns:p14="http://schemas.microsoft.com/office/powerpoint/2010/main" val="374876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5" name="Date Placeholder 3"/>
          <p:cNvSpPr>
            <a:spLocks noGrp="1"/>
          </p:cNvSpPr>
          <p:nvPr>
            <p:ph type="dt" sz="half" idx="10"/>
          </p:nvPr>
        </p:nvSpPr>
        <p:spPr/>
        <p:txBody>
          <a:bodyPr/>
          <a:lstStyle>
            <a:lvl1pPr>
              <a:defRPr/>
            </a:lvl1pPr>
          </a:lstStyle>
          <a:p>
            <a:pPr>
              <a:defRPr/>
            </a:pPr>
            <a:fld id="{157D4D80-B075-4C81-AF87-629E9CFDC2D5}" type="datetimeFigureOut">
              <a:rPr lang="en-US" altLang="pt-PT"/>
              <a:pPr>
                <a:defRPr/>
              </a:pPr>
              <a:t>5/3/2018</a:t>
            </a:fld>
            <a:endParaRPr lang="en-US" altLang="pt-P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61CCD0-8483-4927-B738-EC7FF87068F2}" type="slidenum">
              <a:rPr lang="en-US" altLang="pt-PT"/>
              <a:pPr>
                <a:defRPr/>
              </a:pPr>
              <a:t>‹nº›</a:t>
            </a:fld>
            <a:endParaRPr lang="en-US" altLang="pt-PT"/>
          </a:p>
        </p:txBody>
      </p:sp>
    </p:spTree>
    <p:extLst>
      <p:ext uri="{BB962C8B-B14F-4D97-AF65-F5344CB8AC3E}">
        <p14:creationId xmlns:p14="http://schemas.microsoft.com/office/powerpoint/2010/main" val="113194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Date Placeholder 4"/>
          <p:cNvSpPr>
            <a:spLocks noGrp="1"/>
          </p:cNvSpPr>
          <p:nvPr>
            <p:ph type="dt" sz="half" idx="10"/>
          </p:nvPr>
        </p:nvSpPr>
        <p:spPr/>
        <p:txBody>
          <a:bodyPr/>
          <a:lstStyle>
            <a:lvl1pPr>
              <a:defRPr/>
            </a:lvl1pPr>
          </a:lstStyle>
          <a:p>
            <a:pPr>
              <a:defRPr/>
            </a:pPr>
            <a:fld id="{11D54DEE-32FA-4AC3-ACB5-759D19D60F76}" type="datetimeFigureOut">
              <a:rPr lang="en-US" altLang="pt-PT"/>
              <a:pPr>
                <a:defRPr/>
              </a:pPr>
              <a:t>5/3/2018</a:t>
            </a:fld>
            <a:endParaRPr lang="en-US" altLang="pt-PT"/>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874FB15-27D2-4B36-A152-119BFECAD7E8}" type="slidenum">
              <a:rPr lang="en-US" altLang="pt-PT"/>
              <a:pPr>
                <a:defRPr/>
              </a:pPr>
              <a:t>‹nº›</a:t>
            </a:fld>
            <a:endParaRPr lang="en-US" altLang="pt-PT"/>
          </a:p>
        </p:txBody>
      </p:sp>
    </p:spTree>
    <p:extLst>
      <p:ext uri="{BB962C8B-B14F-4D97-AF65-F5344CB8AC3E}">
        <p14:creationId xmlns:p14="http://schemas.microsoft.com/office/powerpoint/2010/main" val="110414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3"/>
          <p:cNvSpPr>
            <a:spLocks noGrp="1"/>
          </p:cNvSpPr>
          <p:nvPr>
            <p:ph type="dt" sz="half" idx="10"/>
          </p:nvPr>
        </p:nvSpPr>
        <p:spPr/>
        <p:txBody>
          <a:bodyPr/>
          <a:lstStyle>
            <a:lvl1pPr>
              <a:defRPr/>
            </a:lvl1pPr>
          </a:lstStyle>
          <a:p>
            <a:pPr>
              <a:defRPr/>
            </a:pPr>
            <a:fld id="{CA28A12E-E591-4280-AA72-A6B7F15B4FCF}" type="datetimeFigureOut">
              <a:rPr lang="en-US" altLang="pt-PT"/>
              <a:pPr>
                <a:defRPr/>
              </a:pPr>
              <a:t>5/3/2018</a:t>
            </a:fld>
            <a:endParaRPr lang="en-US" altLang="pt-PT"/>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234249-2BA9-4C02-9682-FBBA61786AA2}" type="slidenum">
              <a:rPr lang="en-US" altLang="pt-PT"/>
              <a:pPr>
                <a:defRPr/>
              </a:pPr>
              <a:t>‹nº›</a:t>
            </a:fld>
            <a:endParaRPr lang="en-US" altLang="pt-PT"/>
          </a:p>
        </p:txBody>
      </p:sp>
    </p:spTree>
    <p:extLst>
      <p:ext uri="{BB962C8B-B14F-4D97-AF65-F5344CB8AC3E}">
        <p14:creationId xmlns:p14="http://schemas.microsoft.com/office/powerpoint/2010/main" val="93684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07AB05E-D572-44F6-9509-477E2C914830}" type="datetimeFigureOut">
              <a:rPr lang="en-US" altLang="pt-PT"/>
              <a:pPr>
                <a:defRPr/>
              </a:pPr>
              <a:t>5/3/2018</a:t>
            </a:fld>
            <a:endParaRPr lang="en-US" altLang="pt-PT"/>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DF83B20-6C04-413C-B168-E9FE4A2F6AC7}" type="slidenum">
              <a:rPr lang="en-US" altLang="pt-PT"/>
              <a:pPr>
                <a:defRPr/>
              </a:pPr>
              <a:t>‹nº›</a:t>
            </a:fld>
            <a:endParaRPr lang="en-US" altLang="pt-PT"/>
          </a:p>
        </p:txBody>
      </p:sp>
    </p:spTree>
    <p:extLst>
      <p:ext uri="{BB962C8B-B14F-4D97-AF65-F5344CB8AC3E}">
        <p14:creationId xmlns:p14="http://schemas.microsoft.com/office/powerpoint/2010/main" val="178362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1CB183-2D02-4CD7-9CDD-43086FB44672}" type="datetimeFigureOut">
              <a:rPr lang="en-US" altLang="pt-PT"/>
              <a:pPr>
                <a:defRPr/>
              </a:pPr>
              <a:t>5/3/2018</a:t>
            </a:fld>
            <a:endParaRPr lang="en-US" altLang="pt-PT"/>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70C65A-8D43-41EB-A423-F587E2DCA635}" type="slidenum">
              <a:rPr lang="en-US" altLang="pt-PT"/>
              <a:pPr>
                <a:defRPr/>
              </a:pPr>
              <a:t>‹nº›</a:t>
            </a:fld>
            <a:endParaRPr lang="en-US" altLang="pt-PT"/>
          </a:p>
        </p:txBody>
      </p:sp>
    </p:spTree>
    <p:extLst>
      <p:ext uri="{BB962C8B-B14F-4D97-AF65-F5344CB8AC3E}">
        <p14:creationId xmlns:p14="http://schemas.microsoft.com/office/powerpoint/2010/main" val="1398954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3"/>
          <p:cNvSpPr>
            <a:spLocks noGrp="1"/>
          </p:cNvSpPr>
          <p:nvPr>
            <p:ph type="dt" sz="half" idx="10"/>
          </p:nvPr>
        </p:nvSpPr>
        <p:spPr/>
        <p:txBody>
          <a:bodyPr/>
          <a:lstStyle>
            <a:lvl1pPr>
              <a:defRPr/>
            </a:lvl1pPr>
          </a:lstStyle>
          <a:p>
            <a:pPr>
              <a:defRPr/>
            </a:pPr>
            <a:fld id="{E48B8DB6-D5F8-463C-AD85-AD30887DBFA3}" type="datetimeFigureOut">
              <a:rPr lang="en-US" altLang="pt-PT"/>
              <a:pPr>
                <a:defRPr/>
              </a:pPr>
              <a:t>5/3/2018</a:t>
            </a:fld>
            <a:endParaRPr lang="en-US" altLang="pt-P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79362D-5DEC-48C0-A251-D616F013EB26}" type="slidenum">
              <a:rPr lang="en-US" altLang="pt-PT"/>
              <a:pPr>
                <a:defRPr/>
              </a:pPr>
              <a:t>‹nº›</a:t>
            </a:fld>
            <a:endParaRPr lang="en-US" altLang="pt-PT"/>
          </a:p>
        </p:txBody>
      </p:sp>
    </p:spTree>
    <p:extLst>
      <p:ext uri="{BB962C8B-B14F-4D97-AF65-F5344CB8AC3E}">
        <p14:creationId xmlns:p14="http://schemas.microsoft.com/office/powerpoint/2010/main" val="198733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3"/>
          <p:cNvSpPr>
            <a:spLocks noGrp="1"/>
          </p:cNvSpPr>
          <p:nvPr>
            <p:ph type="dt" sz="half" idx="10"/>
          </p:nvPr>
        </p:nvSpPr>
        <p:spPr/>
        <p:txBody>
          <a:bodyPr/>
          <a:lstStyle>
            <a:lvl1pPr>
              <a:defRPr/>
            </a:lvl1pPr>
          </a:lstStyle>
          <a:p>
            <a:pPr>
              <a:defRPr/>
            </a:pPr>
            <a:fld id="{F4E1E09D-6E8B-4191-9379-EA71776257E0}" type="datetimeFigureOut">
              <a:rPr lang="en-US" altLang="pt-PT"/>
              <a:pPr>
                <a:defRPr/>
              </a:pPr>
              <a:t>5/3/2018</a:t>
            </a:fld>
            <a:endParaRPr lang="en-US" altLang="pt-P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D4877A-4B3C-4AE3-924B-2CEDDCEC061B}" type="slidenum">
              <a:rPr lang="en-US" altLang="pt-PT"/>
              <a:pPr>
                <a:defRPr/>
              </a:pPr>
              <a:t>‹nº›</a:t>
            </a:fld>
            <a:endParaRPr lang="en-US" altLang="pt-PT"/>
          </a:p>
        </p:txBody>
      </p:sp>
    </p:spTree>
    <p:extLst>
      <p:ext uri="{BB962C8B-B14F-4D97-AF65-F5344CB8AC3E}">
        <p14:creationId xmlns:p14="http://schemas.microsoft.com/office/powerpoint/2010/main" val="111717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PT" altLang="pt-PT"/>
              <a:t>Click to edit Master title style</a:t>
            </a:r>
            <a:endParaRPr lang="en-US" altLang="pt-PT"/>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pt-PT"/>
              <a:t>Click to edit Master text styles</a:t>
            </a:r>
          </a:p>
          <a:p>
            <a:pPr lvl="1"/>
            <a:r>
              <a:rPr lang="pt-PT" altLang="pt-PT"/>
              <a:t>Second level</a:t>
            </a:r>
          </a:p>
          <a:p>
            <a:pPr lvl="2"/>
            <a:r>
              <a:rPr lang="pt-PT" altLang="pt-PT"/>
              <a:t>Third level</a:t>
            </a:r>
          </a:p>
          <a:p>
            <a:pPr lvl="3"/>
            <a:r>
              <a:rPr lang="pt-PT" altLang="pt-PT"/>
              <a:t>Fourth level</a:t>
            </a:r>
          </a:p>
          <a:p>
            <a:pPr lvl="4"/>
            <a:r>
              <a:rPr lang="pt-PT" altLang="pt-PT"/>
              <a:t>Fifth level</a:t>
            </a:r>
            <a:endParaRPr lang="en-US" altLang="pt-PT"/>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A638648-5ED3-40D1-A022-ACA46DFE5441}" type="datetimeFigureOut">
              <a:rPr lang="en-US" altLang="pt-PT"/>
              <a:pPr>
                <a:defRPr/>
              </a:pPr>
              <a:t>5/3/2018</a:t>
            </a:fld>
            <a:endParaRPr lang="en-US" alt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5ECFDEC-78BC-4D1F-907B-9D50FAC6901E}" type="slidenum">
              <a:rPr lang="en-US" altLang="pt-PT"/>
              <a:pPr>
                <a:defRPr/>
              </a:pPr>
              <a:t>‹nº›</a:t>
            </a:fld>
            <a:endParaRPr lang="en-US" altLang="pt-PT"/>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68" r:id="rId5"/>
    <p:sldLayoutId id="2147483769" r:id="rId6"/>
    <p:sldLayoutId id="2147483770" r:id="rId7"/>
    <p:sldLayoutId id="2147483771" r:id="rId8"/>
    <p:sldLayoutId id="2147483772" r:id="rId9"/>
    <p:sldLayoutId id="2147483773" r:id="rId10"/>
    <p:sldLayoutId id="2147483774" r:id="rId11"/>
    <p:sldLayoutId id="2147483779"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anaisihmt.com/" TargetMode="External"/><Relationship Id="rId10" Type="http://schemas.openxmlformats.org/officeDocument/2006/relationships/image" Target="../media/image47.png"/><Relationship Id="rId4" Type="http://schemas.openxmlformats.org/officeDocument/2006/relationships/image" Target="../media/image42.jpg"/><Relationship Id="rId9"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7.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gif"/></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hyperlink" Target="mailto:paula.saraiva@ihmt.unl.pt"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0.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idx="4294967295"/>
          </p:nvPr>
        </p:nvSpPr>
        <p:spPr>
          <a:xfrm>
            <a:off x="3787858" y="2705149"/>
            <a:ext cx="5266684" cy="923925"/>
          </a:xfrm>
        </p:spPr>
        <p:txBody>
          <a:bodyPr/>
          <a:lstStyle/>
          <a:p>
            <a:pPr algn="l" eaLnBrk="1" hangingPunct="1"/>
            <a:r>
              <a:rPr lang="pt-BR" altLang="pt-PT" sz="2400" b="1" dirty="0">
                <a:latin typeface="Raleway" pitchFamily="34" charset="0"/>
              </a:rPr>
              <a:t>A BIBLIOTECA DO INSTITUTO DE HIGIENE E MEDICINA TROPICAL: </a:t>
            </a:r>
            <a:br>
              <a:rPr lang="pt-BR" altLang="pt-PT" sz="2400" b="1" dirty="0">
                <a:latin typeface="Raleway" pitchFamily="34" charset="0"/>
              </a:rPr>
            </a:br>
            <a:br>
              <a:rPr lang="pt-BR" altLang="pt-PT" sz="2000" b="1" dirty="0">
                <a:latin typeface="Raleway" pitchFamily="34" charset="0"/>
              </a:rPr>
            </a:br>
            <a:r>
              <a:rPr lang="pt-BR" altLang="pt-PT" sz="2000" b="1" dirty="0">
                <a:solidFill>
                  <a:schemeClr val="tx1">
                    <a:lumMod val="75000"/>
                    <a:lumOff val="25000"/>
                  </a:schemeClr>
                </a:solidFill>
                <a:latin typeface="Raleway" pitchFamily="34" charset="0"/>
              </a:rPr>
              <a:t>Projetos e iniciativas para promover o   acesso aberto ao conhecimento</a:t>
            </a:r>
            <a:endParaRPr lang="en-US" altLang="pt-PT" sz="2000" b="1" dirty="0">
              <a:solidFill>
                <a:schemeClr val="tx1">
                  <a:lumMod val="75000"/>
                  <a:lumOff val="25000"/>
                </a:schemeClr>
              </a:solidFill>
              <a:latin typeface="Raleway" pitchFamily="34" charset="0"/>
            </a:endParaRPr>
          </a:p>
        </p:txBody>
      </p:sp>
      <p:sp>
        <p:nvSpPr>
          <p:cNvPr id="2" name="CaixaDeTexto 1">
            <a:extLst>
              <a:ext uri="{FF2B5EF4-FFF2-40B4-BE49-F238E27FC236}">
                <a16:creationId xmlns:a16="http://schemas.microsoft.com/office/drawing/2014/main" id="{308F47C2-5154-45DF-ACA9-2F560D9B400A}"/>
              </a:ext>
            </a:extLst>
          </p:cNvPr>
          <p:cNvSpPr txBox="1"/>
          <p:nvPr/>
        </p:nvSpPr>
        <p:spPr>
          <a:xfrm>
            <a:off x="4002685" y="4422927"/>
            <a:ext cx="4837030" cy="584775"/>
          </a:xfrm>
          <a:prstGeom prst="rect">
            <a:avLst/>
          </a:prstGeom>
          <a:noFill/>
        </p:spPr>
        <p:txBody>
          <a:bodyPr wrap="none" rtlCol="0">
            <a:spAutoFit/>
          </a:bodyPr>
          <a:lstStyle/>
          <a:p>
            <a:r>
              <a:rPr lang="pt-PT" sz="1600" i="1" dirty="0"/>
              <a:t>Paula Sousa Saraiva</a:t>
            </a:r>
          </a:p>
          <a:p>
            <a:r>
              <a:rPr lang="pt-PT" sz="1600" i="1" dirty="0"/>
              <a:t>CGIC – Centro de Gestão de Informação e Conhecimento</a:t>
            </a:r>
          </a:p>
        </p:txBody>
      </p:sp>
      <p:sp>
        <p:nvSpPr>
          <p:cNvPr id="3" name="CaixaDeTexto 2">
            <a:extLst>
              <a:ext uri="{FF2B5EF4-FFF2-40B4-BE49-F238E27FC236}">
                <a16:creationId xmlns:a16="http://schemas.microsoft.com/office/drawing/2014/main" id="{DDA06DDC-52C6-4529-BF52-31A4939137AE}"/>
              </a:ext>
            </a:extLst>
          </p:cNvPr>
          <p:cNvSpPr txBox="1"/>
          <p:nvPr/>
        </p:nvSpPr>
        <p:spPr>
          <a:xfrm>
            <a:off x="4114237" y="5970508"/>
            <a:ext cx="1535998" cy="307777"/>
          </a:xfrm>
          <a:prstGeom prst="rect">
            <a:avLst/>
          </a:prstGeom>
          <a:noFill/>
        </p:spPr>
        <p:txBody>
          <a:bodyPr wrap="none" rtlCol="0">
            <a:spAutoFit/>
          </a:bodyPr>
          <a:lstStyle/>
          <a:p>
            <a:r>
              <a:rPr lang="pt-PT" sz="1400" dirty="0"/>
              <a:t>4 de maio de 2018</a:t>
            </a:r>
          </a:p>
        </p:txBody>
      </p:sp>
      <p:pic>
        <p:nvPicPr>
          <p:cNvPr id="8"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26" y="424205"/>
            <a:ext cx="1545995" cy="146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333" y="461912"/>
            <a:ext cx="1140643" cy="14292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4520564" y="210799"/>
            <a:ext cx="266419"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 </a:t>
            </a:r>
          </a:p>
        </p:txBody>
      </p:sp>
      <p:sp>
        <p:nvSpPr>
          <p:cNvPr id="2" name="Retângulo 1"/>
          <p:cNvSpPr/>
          <p:nvPr/>
        </p:nvSpPr>
        <p:spPr>
          <a:xfrm>
            <a:off x="50104" y="987265"/>
            <a:ext cx="9587060" cy="461665"/>
          </a:xfrm>
          <a:prstGeom prst="rect">
            <a:avLst/>
          </a:prstGeom>
        </p:spPr>
        <p:txBody>
          <a:bodyPr wrap="square">
            <a:spAutoFit/>
          </a:bodyPr>
          <a:lstStyle/>
          <a:p>
            <a:r>
              <a:rPr lang="pt-BR" altLang="pt-PT" sz="2400" b="1" dirty="0">
                <a:ln w="0"/>
                <a:solidFill>
                  <a:schemeClr val="accent1"/>
                </a:solidFill>
                <a:effectLst>
                  <a:outerShdw blurRad="38100" dist="25400" dir="5400000" algn="ctr" rotWithShape="0">
                    <a:srgbClr val="6E747A">
                      <a:alpha val="43000"/>
                    </a:srgbClr>
                  </a:outerShdw>
                </a:effectLst>
                <a:latin typeface="Raleway" pitchFamily="34" charset="0"/>
              </a:rPr>
              <a:t>BIBLIOTECA DO INSTITUTO HIGIENE E MEDICINA TROPICAL </a:t>
            </a:r>
            <a:endParaRPr lang="en-US" sz="2400" b="1" dirty="0">
              <a:ln w="0"/>
              <a:solidFill>
                <a:schemeClr val="accent1"/>
              </a:solidFill>
              <a:effectLst>
                <a:outerShdw blurRad="38100" dist="25400" dir="5400000" algn="ctr" rotWithShape="0">
                  <a:srgbClr val="6E747A">
                    <a:alpha val="43000"/>
                  </a:srgbClr>
                </a:outerShdw>
              </a:effectLst>
            </a:endParaRPr>
          </a:p>
        </p:txBody>
      </p:sp>
      <p:sp>
        <p:nvSpPr>
          <p:cNvPr id="3" name="Retângulo 2"/>
          <p:cNvSpPr/>
          <p:nvPr/>
        </p:nvSpPr>
        <p:spPr>
          <a:xfrm>
            <a:off x="256295" y="1978271"/>
            <a:ext cx="8528552" cy="166199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PT" sz="5400" b="1" dirty="0">
                <a:ln/>
                <a:solidFill>
                  <a:schemeClr val="accent3"/>
                </a:solidFill>
              </a:rPr>
              <a:t>PRESENTE</a:t>
            </a:r>
          </a:p>
          <a:p>
            <a:pPr algn="ctr"/>
            <a:r>
              <a:rPr lang="pt-PT" sz="4800" b="1" dirty="0">
                <a:ln/>
                <a:solidFill>
                  <a:schemeClr val="accent3"/>
                </a:solidFill>
              </a:rPr>
              <a:t>CONHECIMENTO E PATRIMÓNIO </a:t>
            </a:r>
            <a:endParaRPr lang="pt-PT" sz="4800" b="1" cap="none" spc="0" dirty="0">
              <a:ln/>
              <a:solidFill>
                <a:schemeClr val="accent3"/>
              </a:solidFill>
              <a:effectLst/>
            </a:endParaRPr>
          </a:p>
        </p:txBody>
      </p:sp>
      <p:pic>
        <p:nvPicPr>
          <p:cNvPr id="5" name="Imagem 4"/>
          <p:cNvPicPr>
            <a:picLocks noChangeAspect="1"/>
          </p:cNvPicPr>
          <p:nvPr/>
        </p:nvPicPr>
        <p:blipFill>
          <a:blip r:embed="rId3"/>
          <a:stretch>
            <a:fillRect/>
          </a:stretch>
        </p:blipFill>
        <p:spPr>
          <a:xfrm>
            <a:off x="2951976" y="4038490"/>
            <a:ext cx="2183173" cy="1481439"/>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55396" y="4038490"/>
            <a:ext cx="1262248" cy="1784119"/>
          </a:xfrm>
          <a:prstGeom prst="rect">
            <a:avLst/>
          </a:prstGeom>
          <a:ln>
            <a:solidFill>
              <a:schemeClr val="tx1">
                <a:lumMod val="50000"/>
                <a:lumOff val="50000"/>
              </a:schemeClr>
            </a:solidFill>
          </a:ln>
        </p:spPr>
      </p:pic>
      <p:pic>
        <p:nvPicPr>
          <p:cNvPr id="8197" name="Picture 5" descr="Anais do Instituto de Higiene e Medicina Tropica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312" y="5256882"/>
            <a:ext cx="1557860" cy="7789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973" y="5290737"/>
            <a:ext cx="1133475" cy="438150"/>
          </a:xfrm>
          <a:prstGeom prst="rect">
            <a:avLst/>
          </a:prstGeom>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7058" y="5870735"/>
            <a:ext cx="847725" cy="533400"/>
          </a:xfrm>
          <a:prstGeom prst="rect">
            <a:avLst/>
          </a:prstGeom>
        </p:spPr>
      </p:pic>
      <p:pic>
        <p:nvPicPr>
          <p:cNvPr id="12" name="Image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22" y="5728887"/>
            <a:ext cx="642480" cy="537542"/>
          </a:xfrm>
          <a:prstGeom prst="rect">
            <a:avLst/>
          </a:prstGeom>
        </p:spPr>
      </p:pic>
      <p:pic>
        <p:nvPicPr>
          <p:cNvPr id="13" name="Image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7058" y="4627172"/>
            <a:ext cx="552450" cy="581025"/>
          </a:xfrm>
          <a:prstGeom prst="rect">
            <a:avLst/>
          </a:prstGeom>
        </p:spPr>
      </p:pic>
    </p:spTree>
    <p:extLst>
      <p:ext uri="{BB962C8B-B14F-4D97-AF65-F5344CB8AC3E}">
        <p14:creationId xmlns:p14="http://schemas.microsoft.com/office/powerpoint/2010/main" val="169524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1101497" y="1287770"/>
            <a:ext cx="6941004" cy="5084001"/>
          </a:xfrm>
          <a:prstGeom prst="rect">
            <a:avLst/>
          </a:prstGeom>
        </p:spPr>
      </p:pic>
      <p:sp>
        <p:nvSpPr>
          <p:cNvPr id="6" name="Retângulo 5"/>
          <p:cNvSpPr/>
          <p:nvPr/>
        </p:nvSpPr>
        <p:spPr>
          <a:xfrm>
            <a:off x="369054" y="25886"/>
            <a:ext cx="8405891" cy="1261884"/>
          </a:xfrm>
          <a:prstGeom prst="rect">
            <a:avLst/>
          </a:prstGeom>
          <a:noFill/>
        </p:spPr>
        <p:txBody>
          <a:bodyPr wrap="none">
            <a:spAutoFit/>
          </a:bodyPr>
          <a:lstStyle/>
          <a:p>
            <a:pPr algn="ctr">
              <a:defRPr/>
            </a:pPr>
            <a:r>
              <a:rPr lang="pt-PT" sz="3200" dirty="0">
                <a:ln w="0"/>
                <a:solidFill>
                  <a:schemeClr val="accent1"/>
                </a:solidFill>
                <a:effectLst>
                  <a:outerShdw blurRad="38100" dist="25400" dir="5400000" algn="ctr" rotWithShape="0">
                    <a:srgbClr val="6E747A">
                      <a:alpha val="43000"/>
                    </a:srgbClr>
                  </a:outerShdw>
                </a:effectLst>
              </a:rPr>
              <a:t>Centro de Gestão de informação e Conhecimento</a:t>
            </a:r>
          </a:p>
          <a:p>
            <a:pPr algn="ctr">
              <a:defRPr/>
            </a:pPr>
            <a:r>
              <a:rPr lang="pt-PT" sz="4400" b="1" dirty="0">
                <a:ln w="0"/>
                <a:solidFill>
                  <a:schemeClr val="accent1"/>
                </a:solidFill>
                <a:effectLst>
                  <a:outerShdw blurRad="38100" dist="25400" dir="5400000" algn="ctr" rotWithShape="0">
                    <a:srgbClr val="6E747A">
                      <a:alpha val="43000"/>
                    </a:srgbClr>
                  </a:outerShdw>
                </a:effectLst>
              </a:rPr>
              <a:t>CGIC</a:t>
            </a:r>
          </a:p>
        </p:txBody>
      </p:sp>
    </p:spTree>
    <p:extLst>
      <p:ext uri="{BB962C8B-B14F-4D97-AF65-F5344CB8AC3E}">
        <p14:creationId xmlns:p14="http://schemas.microsoft.com/office/powerpoint/2010/main" val="275764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891965" y="210799"/>
            <a:ext cx="5523628"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IHMT -  PRESENTE</a:t>
            </a:r>
          </a:p>
        </p:txBody>
      </p:sp>
      <p:pic>
        <p:nvPicPr>
          <p:cNvPr id="7170" name="Picture 2" descr="698f9654-2adf-4245-a1e3-ccf939fe90c7@eur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260" y="3851101"/>
            <a:ext cx="3004493" cy="2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835" y="840626"/>
            <a:ext cx="4311063" cy="290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5"/>
          <a:stretch>
            <a:fillRect/>
          </a:stretch>
        </p:blipFill>
        <p:spPr>
          <a:xfrm>
            <a:off x="4667839" y="840625"/>
            <a:ext cx="2046587" cy="2903870"/>
          </a:xfrm>
          <a:prstGeom prst="rect">
            <a:avLst/>
          </a:prstGeom>
        </p:spPr>
      </p:pic>
      <p:pic>
        <p:nvPicPr>
          <p:cNvPr id="4" name="Imagem 3"/>
          <p:cNvPicPr>
            <a:picLocks noChangeAspect="1"/>
          </p:cNvPicPr>
          <p:nvPr/>
        </p:nvPicPr>
        <p:blipFill>
          <a:blip r:embed="rId6"/>
          <a:stretch>
            <a:fillRect/>
          </a:stretch>
        </p:blipFill>
        <p:spPr>
          <a:xfrm>
            <a:off x="6914367" y="834593"/>
            <a:ext cx="2011697" cy="2909902"/>
          </a:xfrm>
          <a:prstGeom prst="rect">
            <a:avLst/>
          </a:prstGeom>
        </p:spPr>
      </p:pic>
      <p:pic>
        <p:nvPicPr>
          <p:cNvPr id="6" name="Imagem 5"/>
          <p:cNvPicPr>
            <a:picLocks noChangeAspect="1"/>
          </p:cNvPicPr>
          <p:nvPr/>
        </p:nvPicPr>
        <p:blipFill>
          <a:blip r:embed="rId7"/>
          <a:stretch>
            <a:fillRect/>
          </a:stretch>
        </p:blipFill>
        <p:spPr>
          <a:xfrm>
            <a:off x="156835" y="4089890"/>
            <a:ext cx="2910934" cy="1879622"/>
          </a:xfrm>
          <a:prstGeom prst="rect">
            <a:avLst/>
          </a:prstGeom>
        </p:spPr>
      </p:pic>
      <p:pic>
        <p:nvPicPr>
          <p:cNvPr id="7171" name="Picture 3" descr="c3d40a4b-081a-4931-a349-0bacb2c6f2a1@eurprd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3243" y="3845069"/>
            <a:ext cx="2828023" cy="23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1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wipe(left)">
                                      <p:cBhvr>
                                        <p:cTn id="19" dur="750"/>
                                        <p:tgtEl>
                                          <p:spTgt spid="7170"/>
                                        </p:tgtEl>
                                      </p:cBhvr>
                                    </p:animEffect>
                                  </p:childTnLst>
                                </p:cTn>
                              </p:par>
                              <p:par>
                                <p:cTn id="20" presetID="22" presetClass="entr" presetSubtype="8" fill="hold" nodeType="with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wipe(left)">
                                      <p:cBhvr>
                                        <p:cTn id="22" dur="75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2D7CA57-CF9F-48F4-8848-0319BA40E86B}"/>
              </a:ext>
            </a:extLst>
          </p:cNvPr>
          <p:cNvSpPr txBox="1">
            <a:spLocks/>
          </p:cNvSpPr>
          <p:nvPr/>
        </p:nvSpPr>
        <p:spPr>
          <a:xfrm>
            <a:off x="-289322" y="894236"/>
            <a:ext cx="5281613" cy="62746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pt-PT" sz="2175" b="1" dirty="0">
                <a:solidFill>
                  <a:srgbClr val="C00000"/>
                </a:solidFill>
                <a:latin typeface="Arial" panose="020B0604020202020204" pitchFamily="34" charset="0"/>
                <a:cs typeface="Arial" panose="020B0604020202020204" pitchFamily="34" charset="0"/>
              </a:rPr>
              <a:t>BIBLIOTECA HISTÓRICA</a:t>
            </a:r>
            <a:endParaRPr lang="pt-PT" sz="2400" b="1" dirty="0">
              <a:solidFill>
                <a:srgbClr val="C00000"/>
              </a:solidFill>
              <a:latin typeface="Arial" panose="020B0604020202020204" pitchFamily="34" charset="0"/>
              <a:cs typeface="Arial" panose="020B0604020202020204" pitchFamily="34" charset="0"/>
            </a:endParaRPr>
          </a:p>
        </p:txBody>
      </p:sp>
      <p:pic>
        <p:nvPicPr>
          <p:cNvPr id="24580" name="Picture 2" descr="Est 4">
            <a:extLst>
              <a:ext uri="{FF2B5EF4-FFF2-40B4-BE49-F238E27FC236}">
                <a16:creationId xmlns:a16="http://schemas.microsoft.com/office/drawing/2014/main" id="{AB1B9CCE-7F8E-4F8C-9788-4D9B26100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113" y="1045369"/>
            <a:ext cx="2677716" cy="359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2ACFBF3B-DF1E-4D06-8B75-3C2F6291D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819" y="1597819"/>
            <a:ext cx="523875" cy="401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página 21X14X3">
            <a:extLst>
              <a:ext uri="{FF2B5EF4-FFF2-40B4-BE49-F238E27FC236}">
                <a16:creationId xmlns:a16="http://schemas.microsoft.com/office/drawing/2014/main" id="{0D3DEC31-4E6C-4F61-B6B8-8D94E1CB2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954"/>
          <a:stretch>
            <a:fillRect/>
          </a:stretch>
        </p:blipFill>
        <p:spPr bwMode="auto">
          <a:xfrm>
            <a:off x="4248529" y="1045369"/>
            <a:ext cx="18526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m 15">
            <a:extLst>
              <a:ext uri="{FF2B5EF4-FFF2-40B4-BE49-F238E27FC236}">
                <a16:creationId xmlns:a16="http://schemas.microsoft.com/office/drawing/2014/main" id="{84437733-A638-4F9D-9215-2F63D89D58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9698" y="4796588"/>
            <a:ext cx="384691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607C20B2-EF9C-4595-82B9-60ED06FBAAB9}"/>
              </a:ext>
            </a:extLst>
          </p:cNvPr>
          <p:cNvSpPr/>
          <p:nvPr/>
        </p:nvSpPr>
        <p:spPr>
          <a:xfrm>
            <a:off x="2230477" y="210799"/>
            <a:ext cx="5523628"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IHMT -  PRESENTE</a:t>
            </a:r>
          </a:p>
        </p:txBody>
      </p:sp>
      <p:sp>
        <p:nvSpPr>
          <p:cNvPr id="2" name="Retângulo 1">
            <a:extLst>
              <a:ext uri="{FF2B5EF4-FFF2-40B4-BE49-F238E27FC236}">
                <a16:creationId xmlns:a16="http://schemas.microsoft.com/office/drawing/2014/main" id="{AA63FCEC-6317-4D6E-9710-0671523A544C}"/>
              </a:ext>
            </a:extLst>
          </p:cNvPr>
          <p:cNvSpPr/>
          <p:nvPr/>
        </p:nvSpPr>
        <p:spPr>
          <a:xfrm>
            <a:off x="232171" y="886266"/>
            <a:ext cx="8799287" cy="505030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A07AD69C-309C-4D4A-9370-34FA56A1323B}"/>
              </a:ext>
            </a:extLst>
          </p:cNvPr>
          <p:cNvPicPr>
            <a:picLocks noChangeAspect="1"/>
          </p:cNvPicPr>
          <p:nvPr/>
        </p:nvPicPr>
        <p:blipFill>
          <a:blip r:embed="rId7"/>
          <a:stretch>
            <a:fillRect/>
          </a:stretch>
        </p:blipFill>
        <p:spPr>
          <a:xfrm>
            <a:off x="434008" y="4052497"/>
            <a:ext cx="2231612" cy="1563682"/>
          </a:xfrm>
          <a:prstGeom prst="rect">
            <a:avLst/>
          </a:prstGeom>
        </p:spPr>
      </p:pic>
      <p:pic>
        <p:nvPicPr>
          <p:cNvPr id="3" name="Imagem 2"/>
          <p:cNvPicPr>
            <a:picLocks noChangeAspect="1"/>
          </p:cNvPicPr>
          <p:nvPr/>
        </p:nvPicPr>
        <p:blipFill>
          <a:blip r:embed="rId8"/>
          <a:stretch>
            <a:fillRect/>
          </a:stretch>
        </p:blipFill>
        <p:spPr>
          <a:xfrm>
            <a:off x="555570" y="1597819"/>
            <a:ext cx="1884063" cy="1945603"/>
          </a:xfrm>
          <a:prstGeom prst="rect">
            <a:avLst/>
          </a:prstGeom>
        </p:spPr>
      </p:pic>
      <p:pic>
        <p:nvPicPr>
          <p:cNvPr id="12" name="Imagem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11078" y="3942514"/>
            <a:ext cx="1248991" cy="170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69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19C6CEF-7512-4EC3-A96A-ADF57EEDD04B}"/>
              </a:ext>
            </a:extLst>
          </p:cNvPr>
          <p:cNvSpPr/>
          <p:nvPr/>
        </p:nvSpPr>
        <p:spPr>
          <a:xfrm>
            <a:off x="0" y="132007"/>
            <a:ext cx="9144000" cy="523220"/>
          </a:xfrm>
          <a:prstGeom prst="rect">
            <a:avLst/>
          </a:prstGeom>
          <a:noFill/>
        </p:spPr>
        <p:txBody>
          <a:bodyPr wrap="square" lIns="91440" tIns="45720" rIns="91440" bIns="45720">
            <a:spAutoFit/>
          </a:bodyPr>
          <a:lstStyle/>
          <a:p>
            <a:pPr algn="just"/>
            <a:r>
              <a:rPr lang="pt-PT" sz="2800" b="1" dirty="0">
                <a:ln w="0"/>
                <a:solidFill>
                  <a:schemeClr val="accent1"/>
                </a:solidFill>
                <a:effectLst>
                  <a:outerShdw blurRad="38100" dist="25400" dir="5400000" algn="ctr" rotWithShape="0">
                    <a:srgbClr val="6E747A">
                      <a:alpha val="43000"/>
                    </a:srgbClr>
                  </a:outerShdw>
                </a:effectLst>
              </a:rPr>
              <a:t>BIBLIOTECA e MUSEU IHMT – Fundos que se complementam </a:t>
            </a:r>
          </a:p>
        </p:txBody>
      </p:sp>
      <p:sp>
        <p:nvSpPr>
          <p:cNvPr id="4" name="Título 1">
            <a:extLst>
              <a:ext uri="{FF2B5EF4-FFF2-40B4-BE49-F238E27FC236}">
                <a16:creationId xmlns:a16="http://schemas.microsoft.com/office/drawing/2014/main" id="{C08E7F09-98DA-4825-9124-518465D4A6AC}"/>
              </a:ext>
            </a:extLst>
          </p:cNvPr>
          <p:cNvSpPr txBox="1">
            <a:spLocks/>
          </p:cNvSpPr>
          <p:nvPr/>
        </p:nvSpPr>
        <p:spPr>
          <a:xfrm>
            <a:off x="1227089" y="655629"/>
            <a:ext cx="7024914" cy="62746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pt-PT" sz="2400" b="1" dirty="0">
              <a:solidFill>
                <a:srgbClr val="C00000"/>
              </a:solidFill>
              <a:latin typeface="Arial" panose="020B0604020202020204" pitchFamily="34" charset="0"/>
              <a:cs typeface="Arial" panose="020B0604020202020204" pitchFamily="34" charset="0"/>
            </a:endParaRPr>
          </a:p>
        </p:txBody>
      </p:sp>
      <p:pic>
        <p:nvPicPr>
          <p:cNvPr id="7" name="Imagem 2">
            <a:extLst>
              <a:ext uri="{FF2B5EF4-FFF2-40B4-BE49-F238E27FC236}">
                <a16:creationId xmlns:a16="http://schemas.microsoft.com/office/drawing/2014/main" id="{BF921F8A-9B97-4A1B-8FB1-B43BA0F08E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2" y="1799140"/>
            <a:ext cx="2464907" cy="214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12">
            <a:extLst>
              <a:ext uri="{FF2B5EF4-FFF2-40B4-BE49-F238E27FC236}">
                <a16:creationId xmlns:a16="http://schemas.microsoft.com/office/drawing/2014/main" id="{15BC9810-BB4A-4C84-88E9-274031561E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8440" y="4548090"/>
            <a:ext cx="3570287" cy="230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exão reta unidirecional 8">
            <a:extLst>
              <a:ext uri="{FF2B5EF4-FFF2-40B4-BE49-F238E27FC236}">
                <a16:creationId xmlns:a16="http://schemas.microsoft.com/office/drawing/2014/main" id="{AC62F33E-3F63-4791-AF4E-81DA38D30B8C}"/>
              </a:ext>
            </a:extLst>
          </p:cNvPr>
          <p:cNvCxnSpPr/>
          <p:nvPr/>
        </p:nvCxnSpPr>
        <p:spPr>
          <a:xfrm>
            <a:off x="6797059" y="1420674"/>
            <a:ext cx="701108" cy="20134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xão reta unidirecional 10">
            <a:extLst>
              <a:ext uri="{FF2B5EF4-FFF2-40B4-BE49-F238E27FC236}">
                <a16:creationId xmlns:a16="http://schemas.microsoft.com/office/drawing/2014/main" id="{1B701071-7455-4B13-AEBC-76FB3717BF59}"/>
              </a:ext>
            </a:extLst>
          </p:cNvPr>
          <p:cNvCxnSpPr/>
          <p:nvPr/>
        </p:nvCxnSpPr>
        <p:spPr>
          <a:xfrm>
            <a:off x="4577878" y="4019957"/>
            <a:ext cx="0" cy="52813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xão reta unidirecional 11">
            <a:extLst>
              <a:ext uri="{FF2B5EF4-FFF2-40B4-BE49-F238E27FC236}">
                <a16:creationId xmlns:a16="http://schemas.microsoft.com/office/drawing/2014/main" id="{AC62F33E-3F63-4791-AF4E-81DA38D30B8C}"/>
              </a:ext>
            </a:extLst>
          </p:cNvPr>
          <p:cNvCxnSpPr>
            <a:cxnSpLocks/>
          </p:cNvCxnSpPr>
          <p:nvPr/>
        </p:nvCxnSpPr>
        <p:spPr>
          <a:xfrm flipH="1">
            <a:off x="2346566" y="1441886"/>
            <a:ext cx="628176" cy="2642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nvGrpSpPr>
          <p:cNvPr id="17" name="Grupo 16"/>
          <p:cNvGrpSpPr/>
          <p:nvPr/>
        </p:nvGrpSpPr>
        <p:grpSpPr>
          <a:xfrm>
            <a:off x="2762900" y="1335881"/>
            <a:ext cx="3883666" cy="2697433"/>
            <a:chOff x="3554082" y="1253076"/>
            <a:chExt cx="3883666" cy="2697433"/>
          </a:xfrm>
        </p:grpSpPr>
        <p:pic>
          <p:nvPicPr>
            <p:cNvPr id="5122" name="Picture 2" descr="211596aa-08bd-4312-82ae-38345ae5438e@eurprd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841171" y="1253076"/>
              <a:ext cx="3596577" cy="269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a:extLst>
                <a:ext uri="{FF2B5EF4-FFF2-40B4-BE49-F238E27FC236}">
                  <a16:creationId xmlns:a16="http://schemas.microsoft.com/office/drawing/2014/main" id="{A58C9A8D-01E6-4449-8000-6F7A9CCC3ACB}"/>
                </a:ext>
              </a:extLst>
            </p:cNvPr>
            <p:cNvPicPr>
              <a:picLocks noChangeAspect="1"/>
            </p:cNvPicPr>
            <p:nvPr/>
          </p:nvPicPr>
          <p:blipFill>
            <a:blip r:embed="rId6"/>
            <a:stretch>
              <a:fillRect/>
            </a:stretch>
          </p:blipFill>
          <p:spPr>
            <a:xfrm rot="20934204">
              <a:off x="3554082" y="1521103"/>
              <a:ext cx="1721844" cy="2390619"/>
            </a:xfrm>
            <a:prstGeom prst="rect">
              <a:avLst/>
            </a:prstGeom>
          </p:spPr>
        </p:pic>
      </p:grpSp>
      <p:pic>
        <p:nvPicPr>
          <p:cNvPr id="19" name="Imagem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12517" y="1730456"/>
            <a:ext cx="2149762" cy="370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ítulo 1">
            <a:extLst>
              <a:ext uri="{FF2B5EF4-FFF2-40B4-BE49-F238E27FC236}">
                <a16:creationId xmlns:a16="http://schemas.microsoft.com/office/drawing/2014/main" id="{9AC62897-75E5-4653-9325-5F0DB533DB52}"/>
              </a:ext>
            </a:extLst>
          </p:cNvPr>
          <p:cNvSpPr txBox="1">
            <a:spLocks/>
          </p:cNvSpPr>
          <p:nvPr/>
        </p:nvSpPr>
        <p:spPr>
          <a:xfrm>
            <a:off x="841828" y="659970"/>
            <a:ext cx="7024914" cy="62746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pt-PT" sz="2400" b="1" dirty="0">
                <a:solidFill>
                  <a:srgbClr val="C00000"/>
                </a:solidFill>
                <a:latin typeface="Arial" panose="020B0604020202020204" pitchFamily="34" charset="0"/>
                <a:cs typeface="Arial" panose="020B0604020202020204" pitchFamily="34" charset="0"/>
              </a:rPr>
              <a:t>Malária</a:t>
            </a:r>
          </a:p>
        </p:txBody>
      </p:sp>
    </p:spTree>
    <p:extLst>
      <p:ext uri="{BB962C8B-B14F-4D97-AF65-F5344CB8AC3E}">
        <p14:creationId xmlns:p14="http://schemas.microsoft.com/office/powerpoint/2010/main" val="24991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4A8E66C-E3BE-4BCD-98B7-C376544BC4BB}"/>
              </a:ext>
            </a:extLst>
          </p:cNvPr>
          <p:cNvPicPr>
            <a:picLocks noChangeAspect="1"/>
          </p:cNvPicPr>
          <p:nvPr/>
        </p:nvPicPr>
        <p:blipFill>
          <a:blip r:embed="rId3"/>
          <a:stretch>
            <a:fillRect/>
          </a:stretch>
        </p:blipFill>
        <p:spPr>
          <a:xfrm>
            <a:off x="3149038" y="1304615"/>
            <a:ext cx="3077031" cy="4240255"/>
          </a:xfrm>
          <a:prstGeom prst="rect">
            <a:avLst/>
          </a:prstGeom>
        </p:spPr>
      </p:pic>
      <p:sp>
        <p:nvSpPr>
          <p:cNvPr id="5" name="Título 1">
            <a:extLst>
              <a:ext uri="{FF2B5EF4-FFF2-40B4-BE49-F238E27FC236}">
                <a16:creationId xmlns:a16="http://schemas.microsoft.com/office/drawing/2014/main" id="{B2D63860-CCCA-4A62-AE85-419EF5825244}"/>
              </a:ext>
            </a:extLst>
          </p:cNvPr>
          <p:cNvSpPr txBox="1">
            <a:spLocks/>
          </p:cNvSpPr>
          <p:nvPr/>
        </p:nvSpPr>
        <p:spPr>
          <a:xfrm>
            <a:off x="203200" y="5817515"/>
            <a:ext cx="8737599" cy="62746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pt-PT" sz="2175" b="1" dirty="0">
                <a:solidFill>
                  <a:schemeClr val="accent3">
                    <a:lumMod val="50000"/>
                  </a:schemeClr>
                </a:solidFill>
                <a:latin typeface="Arial" panose="020B0604020202020204" pitchFamily="34" charset="0"/>
                <a:cs typeface="Arial" panose="020B0604020202020204" pitchFamily="34" charset="0"/>
              </a:rPr>
              <a:t>INTEROPERABILIDADE DAS PLATAFORMAS DE PESQUISA </a:t>
            </a:r>
            <a:endParaRPr lang="pt-PT" sz="2400" b="1" dirty="0">
              <a:solidFill>
                <a:schemeClr val="accent3">
                  <a:lumMod val="50000"/>
                </a:schemeClr>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3BD4D029-0724-4E03-983E-C374697D2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035" y="6258163"/>
            <a:ext cx="1497587" cy="578899"/>
          </a:xfrm>
          <a:prstGeom prst="rect">
            <a:avLst/>
          </a:prstGeom>
        </p:spPr>
      </p:pic>
      <p:sp>
        <p:nvSpPr>
          <p:cNvPr id="3" name="Seta: Para Baixo 2">
            <a:extLst>
              <a:ext uri="{FF2B5EF4-FFF2-40B4-BE49-F238E27FC236}">
                <a16:creationId xmlns:a16="http://schemas.microsoft.com/office/drawing/2014/main" id="{58002AED-FCDB-49D2-BF8C-35D3B4E3DAA6}"/>
              </a:ext>
            </a:extLst>
          </p:cNvPr>
          <p:cNvSpPr/>
          <p:nvPr/>
        </p:nvSpPr>
        <p:spPr>
          <a:xfrm>
            <a:off x="4397829" y="5455224"/>
            <a:ext cx="428850" cy="510147"/>
          </a:xfrm>
          <a:prstGeom prst="downArrow">
            <a:avLst/>
          </a:prstGeom>
          <a:solidFill>
            <a:schemeClr val="accent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pic>
        <p:nvPicPr>
          <p:cNvPr id="10" name="Imagem 9">
            <a:extLst>
              <a:ext uri="{FF2B5EF4-FFF2-40B4-BE49-F238E27FC236}">
                <a16:creationId xmlns:a16="http://schemas.microsoft.com/office/drawing/2014/main" id="{7AA9F13F-CF67-4FC6-9B00-6B15C9C48D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714" y="2328721"/>
            <a:ext cx="2713213" cy="129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exão reta unidirecional 7">
            <a:extLst>
              <a:ext uri="{FF2B5EF4-FFF2-40B4-BE49-F238E27FC236}">
                <a16:creationId xmlns:a16="http://schemas.microsoft.com/office/drawing/2014/main" id="{4AD33415-9825-4A7A-AF55-B663EB27EDA4}"/>
              </a:ext>
            </a:extLst>
          </p:cNvPr>
          <p:cNvCxnSpPr>
            <a:cxnSpLocks/>
          </p:cNvCxnSpPr>
          <p:nvPr/>
        </p:nvCxnSpPr>
        <p:spPr>
          <a:xfrm flipH="1">
            <a:off x="1722583" y="1419089"/>
            <a:ext cx="1314672" cy="79899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4" name="Imagem 3">
            <a:extLst>
              <a:ext uri="{FF2B5EF4-FFF2-40B4-BE49-F238E27FC236}">
                <a16:creationId xmlns:a16="http://schemas.microsoft.com/office/drawing/2014/main" id="{FC5FA5A7-8B34-4AAC-845F-C6B560D665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9216" y="2202864"/>
            <a:ext cx="2742961" cy="280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xão reta unidirecional 14">
            <a:extLst>
              <a:ext uri="{FF2B5EF4-FFF2-40B4-BE49-F238E27FC236}">
                <a16:creationId xmlns:a16="http://schemas.microsoft.com/office/drawing/2014/main" id="{CBEACD82-C754-4DC9-9BB3-584E9B0CE13B}"/>
              </a:ext>
            </a:extLst>
          </p:cNvPr>
          <p:cNvCxnSpPr>
            <a:cxnSpLocks/>
          </p:cNvCxnSpPr>
          <p:nvPr/>
        </p:nvCxnSpPr>
        <p:spPr>
          <a:xfrm>
            <a:off x="6406654" y="1400217"/>
            <a:ext cx="1248508" cy="64476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7" name="Imagem 6"/>
          <p:cNvPicPr>
            <a:picLocks noChangeAspect="1"/>
          </p:cNvPicPr>
          <p:nvPr/>
        </p:nvPicPr>
        <p:blipFill>
          <a:blip r:embed="rId7"/>
          <a:stretch>
            <a:fillRect/>
          </a:stretch>
        </p:blipFill>
        <p:spPr>
          <a:xfrm>
            <a:off x="99575" y="3837976"/>
            <a:ext cx="2868878" cy="1173429"/>
          </a:xfrm>
          <a:prstGeom prst="rect">
            <a:avLst/>
          </a:prstGeom>
        </p:spPr>
      </p:pic>
      <p:sp>
        <p:nvSpPr>
          <p:cNvPr id="13" name="Retângulo 12">
            <a:extLst>
              <a:ext uri="{FF2B5EF4-FFF2-40B4-BE49-F238E27FC236}">
                <a16:creationId xmlns:a16="http://schemas.microsoft.com/office/drawing/2014/main" id="{8DCE5D1C-53B4-4F5F-81D0-97285D033E0F}"/>
              </a:ext>
            </a:extLst>
          </p:cNvPr>
          <p:cNvSpPr/>
          <p:nvPr/>
        </p:nvSpPr>
        <p:spPr>
          <a:xfrm>
            <a:off x="0" y="132007"/>
            <a:ext cx="9144000" cy="523220"/>
          </a:xfrm>
          <a:prstGeom prst="rect">
            <a:avLst/>
          </a:prstGeom>
          <a:noFill/>
        </p:spPr>
        <p:txBody>
          <a:bodyPr wrap="square" lIns="91440" tIns="45720" rIns="91440" bIns="45720">
            <a:spAutoFit/>
          </a:bodyPr>
          <a:lstStyle/>
          <a:p>
            <a:pPr algn="just"/>
            <a:r>
              <a:rPr lang="pt-PT" sz="2800" b="1" dirty="0">
                <a:ln w="0"/>
                <a:solidFill>
                  <a:schemeClr val="accent1"/>
                </a:solidFill>
                <a:effectLst>
                  <a:outerShdw blurRad="38100" dist="25400" dir="5400000" algn="ctr" rotWithShape="0">
                    <a:srgbClr val="6E747A">
                      <a:alpha val="43000"/>
                    </a:srgbClr>
                  </a:outerShdw>
                </a:effectLst>
              </a:rPr>
              <a:t>BIBLIOTECA e MUSEU IHMT – Fundos que se complementam </a:t>
            </a:r>
          </a:p>
        </p:txBody>
      </p:sp>
      <p:sp>
        <p:nvSpPr>
          <p:cNvPr id="17" name="Título 1">
            <a:extLst>
              <a:ext uri="{FF2B5EF4-FFF2-40B4-BE49-F238E27FC236}">
                <a16:creationId xmlns:a16="http://schemas.microsoft.com/office/drawing/2014/main" id="{69D2082C-43F2-468A-92FB-E9BF3991A9F2}"/>
              </a:ext>
            </a:extLst>
          </p:cNvPr>
          <p:cNvSpPr txBox="1">
            <a:spLocks/>
          </p:cNvSpPr>
          <p:nvPr/>
        </p:nvSpPr>
        <p:spPr>
          <a:xfrm>
            <a:off x="841828" y="659970"/>
            <a:ext cx="7024914" cy="62746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pt-PT" sz="2400" b="1" dirty="0">
                <a:solidFill>
                  <a:srgbClr val="C00000"/>
                </a:solidFill>
                <a:latin typeface="Arial" panose="020B0604020202020204" pitchFamily="34" charset="0"/>
                <a:cs typeface="Arial" panose="020B0604020202020204" pitchFamily="34" charset="0"/>
              </a:rPr>
              <a:t>      Tuberculose</a:t>
            </a:r>
          </a:p>
        </p:txBody>
      </p:sp>
    </p:spTree>
    <p:extLst>
      <p:ext uri="{BB962C8B-B14F-4D97-AF65-F5344CB8AC3E}">
        <p14:creationId xmlns:p14="http://schemas.microsoft.com/office/powerpoint/2010/main" val="14692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417" y="134529"/>
            <a:ext cx="6685805"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 BIBLIOTECA DO IHMT – OBRAS HISTÓRICAS</a:t>
            </a:r>
          </a:p>
        </p:txBody>
      </p:sp>
      <p:pic>
        <p:nvPicPr>
          <p:cNvPr id="4"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3854" y="1257941"/>
            <a:ext cx="2324028" cy="317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002903" y="4567903"/>
            <a:ext cx="6745930" cy="1631216"/>
          </a:xfrm>
          <a:prstGeom prst="rect">
            <a:avLst/>
          </a:prstGeom>
          <a:solidFill>
            <a:schemeClr val="bg1">
              <a:lumMod val="85000"/>
            </a:schemeClr>
          </a:solidFill>
        </p:spPr>
        <p:txBody>
          <a:bodyPr wrap="square">
            <a:spAutoFit/>
          </a:bodyPr>
          <a:lstStyle/>
          <a:p>
            <a:pPr algn="just"/>
            <a:r>
              <a:rPr lang="pt-PT" sz="2000" b="1" dirty="0"/>
              <a:t>“</a:t>
            </a:r>
            <a:r>
              <a:rPr lang="pt-PT" sz="2000" b="1" dirty="0" err="1"/>
              <a:t>Philonium</a:t>
            </a:r>
            <a:r>
              <a:rPr lang="pt-PT" sz="2000" b="1" dirty="0"/>
              <a:t>” de </a:t>
            </a:r>
            <a:r>
              <a:rPr lang="pt-PT" sz="2000" b="1" dirty="0" err="1"/>
              <a:t>Valesco</a:t>
            </a:r>
            <a:r>
              <a:rPr lang="pt-PT" sz="2000" b="1" dirty="0"/>
              <a:t> de Taranta </a:t>
            </a:r>
          </a:p>
          <a:p>
            <a:pPr algn="just"/>
            <a:r>
              <a:rPr lang="pt-PT" sz="1600" dirty="0"/>
              <a:t> É um tratado de patologia e práticas médicas</a:t>
            </a:r>
            <a:r>
              <a:rPr lang="pt-BR" sz="1600" dirty="0"/>
              <a:t> e o IHMT possui a 2ª edição que é o único exemplar conhecido em Portugal da edição de  Leão, </a:t>
            </a:r>
            <a:r>
              <a:rPr lang="pt-BR" sz="1600" dirty="0">
                <a:solidFill>
                  <a:srgbClr val="C00000"/>
                </a:solidFill>
              </a:rPr>
              <a:t>1526</a:t>
            </a:r>
            <a:r>
              <a:rPr lang="pt-PT" sz="1600" dirty="0"/>
              <a:t>. Está dividido em sete partes, correspondentes a várias áreas da Medicina. </a:t>
            </a:r>
            <a:r>
              <a:rPr lang="pt-PT" sz="1600" b="1" dirty="0"/>
              <a:t>Na 3ª parte dedicada às doenças do peito esta obra faz menção à tuberculose como uma úlcera “</a:t>
            </a:r>
            <a:r>
              <a:rPr lang="pt-PT" sz="1600" b="1" i="1" dirty="0" err="1"/>
              <a:t>pulmonaris</a:t>
            </a:r>
            <a:r>
              <a:rPr lang="pt-PT" sz="1600" b="1" i="1" dirty="0"/>
              <a:t> </a:t>
            </a:r>
            <a:r>
              <a:rPr lang="pt-PT" sz="1600" b="1" i="1" dirty="0" err="1"/>
              <a:t>et</a:t>
            </a:r>
            <a:r>
              <a:rPr lang="pt-PT" sz="1600" b="1" i="1" dirty="0"/>
              <a:t> </a:t>
            </a:r>
            <a:r>
              <a:rPr lang="pt-PT" sz="1600" b="1" i="1" dirty="0" err="1"/>
              <a:t>comsuptio</a:t>
            </a:r>
            <a:r>
              <a:rPr lang="pt-PT" sz="1600" b="1" i="1" dirty="0"/>
              <a:t> </a:t>
            </a:r>
            <a:r>
              <a:rPr lang="pt-PT" sz="1600" b="1" i="1" dirty="0" err="1"/>
              <a:t>toti</a:t>
            </a:r>
            <a:r>
              <a:rPr lang="pt-PT" sz="1600" b="1" i="1" dirty="0"/>
              <a:t> </a:t>
            </a:r>
            <a:r>
              <a:rPr lang="pt-PT" sz="1600" b="1" i="1" dirty="0" err="1"/>
              <a:t>corpis</a:t>
            </a:r>
            <a:r>
              <a:rPr lang="pt-PT" sz="1600" b="1" dirty="0"/>
              <a:t>”. </a:t>
            </a:r>
          </a:p>
        </p:txBody>
      </p:sp>
      <p:sp>
        <p:nvSpPr>
          <p:cNvPr id="7" name="Retângulo 6"/>
          <p:cNvSpPr/>
          <p:nvPr/>
        </p:nvSpPr>
        <p:spPr>
          <a:xfrm>
            <a:off x="219130" y="696235"/>
            <a:ext cx="8039498" cy="523220"/>
          </a:xfrm>
          <a:prstGeom prst="rect">
            <a:avLst/>
          </a:prstGeom>
          <a:noFill/>
        </p:spPr>
        <p:txBody>
          <a:bodyPr wrap="square" lIns="91440" tIns="45720" rIns="91440" bIns="45720">
            <a:spAutoFit/>
          </a:bodyPr>
          <a:lstStyle/>
          <a:p>
            <a:pPr algn="ctr"/>
            <a:r>
              <a:rPr lang="pt-PT" sz="2800" b="0" cap="none" spc="0" dirty="0">
                <a:ln w="0"/>
                <a:solidFill>
                  <a:schemeClr val="accent2">
                    <a:lumMod val="75000"/>
                  </a:schemeClr>
                </a:solidFill>
                <a:effectLst>
                  <a:outerShdw blurRad="38100" dist="19050" dir="2700000" algn="tl" rotWithShape="0">
                    <a:schemeClr val="dk1">
                      <a:alpha val="40000"/>
                    </a:schemeClr>
                  </a:outerShdw>
                </a:effectLst>
              </a:rPr>
              <a:t>O Passado deve ser </a:t>
            </a:r>
          </a:p>
        </p:txBody>
      </p:sp>
      <p:sp>
        <p:nvSpPr>
          <p:cNvPr id="8" name="Retângulo 7">
            <a:extLst>
              <a:ext uri="{FF2B5EF4-FFF2-40B4-BE49-F238E27FC236}">
                <a16:creationId xmlns:a16="http://schemas.microsoft.com/office/drawing/2014/main" id="{C19E9DFB-5342-47ED-B59B-3A3CA2CE579B}"/>
              </a:ext>
            </a:extLst>
          </p:cNvPr>
          <p:cNvSpPr/>
          <p:nvPr/>
        </p:nvSpPr>
        <p:spPr>
          <a:xfrm>
            <a:off x="-1023470" y="2108465"/>
            <a:ext cx="5858200" cy="523220"/>
          </a:xfrm>
          <a:prstGeom prst="rect">
            <a:avLst/>
          </a:prstGeom>
          <a:noFill/>
        </p:spPr>
        <p:txBody>
          <a:bodyPr wrap="square" lIns="91440" tIns="45720" rIns="91440" bIns="45720">
            <a:spAutoFit/>
          </a:bodyPr>
          <a:lstStyle/>
          <a:p>
            <a:pPr algn="ctr"/>
            <a:r>
              <a:rPr lang="pt-PT" sz="2800" b="0" cap="none" spc="0" dirty="0">
                <a:ln w="0"/>
                <a:solidFill>
                  <a:schemeClr val="accent2">
                    <a:lumMod val="75000"/>
                  </a:schemeClr>
                </a:solidFill>
                <a:effectLst>
                  <a:outerShdw blurRad="38100" dist="19050" dir="2700000" algn="tl" rotWithShape="0">
                    <a:schemeClr val="dk1">
                      <a:alpha val="40000"/>
                    </a:schemeClr>
                  </a:outerShdw>
                </a:effectLst>
              </a:rPr>
              <a:t>Lido, investigado</a:t>
            </a:r>
          </a:p>
        </p:txBody>
      </p:sp>
      <p:sp>
        <p:nvSpPr>
          <p:cNvPr id="9" name="Retângulo 8">
            <a:extLst>
              <a:ext uri="{FF2B5EF4-FFF2-40B4-BE49-F238E27FC236}">
                <a16:creationId xmlns:a16="http://schemas.microsoft.com/office/drawing/2014/main" id="{415A703A-0C54-4115-9D5C-7B0947FEFEBB}"/>
              </a:ext>
            </a:extLst>
          </p:cNvPr>
          <p:cNvSpPr/>
          <p:nvPr/>
        </p:nvSpPr>
        <p:spPr>
          <a:xfrm>
            <a:off x="4375868" y="2998429"/>
            <a:ext cx="5858200" cy="523220"/>
          </a:xfrm>
          <a:prstGeom prst="rect">
            <a:avLst/>
          </a:prstGeom>
          <a:noFill/>
        </p:spPr>
        <p:txBody>
          <a:bodyPr wrap="square" lIns="91440" tIns="45720" rIns="91440" bIns="45720">
            <a:spAutoFit/>
          </a:bodyPr>
          <a:lstStyle/>
          <a:p>
            <a:pPr algn="ctr"/>
            <a:r>
              <a:rPr lang="pt-PT" sz="2800" dirty="0">
                <a:ln w="0"/>
                <a:solidFill>
                  <a:schemeClr val="accent2">
                    <a:lumMod val="75000"/>
                  </a:schemeClr>
                </a:solidFill>
                <a:effectLst>
                  <a:outerShdw blurRad="38100" dist="19050" dir="2700000" algn="tl" rotWithShape="0">
                    <a:schemeClr val="dk1">
                      <a:alpha val="40000"/>
                    </a:schemeClr>
                  </a:outerShdw>
                </a:effectLst>
              </a:rPr>
              <a:t>e</a:t>
            </a:r>
            <a:r>
              <a:rPr lang="pt-PT" sz="2800" b="0" cap="none" spc="0" dirty="0">
                <a:ln w="0"/>
                <a:solidFill>
                  <a:schemeClr val="accent2">
                    <a:lumMod val="75000"/>
                  </a:schemeClr>
                </a:solidFill>
                <a:effectLst>
                  <a:outerShdw blurRad="38100" dist="19050" dir="2700000" algn="tl" rotWithShape="0">
                    <a:schemeClr val="dk1">
                      <a:alpha val="40000"/>
                    </a:schemeClr>
                  </a:outerShdw>
                </a:effectLst>
              </a:rPr>
              <a:t> reutilizado…</a:t>
            </a:r>
          </a:p>
        </p:txBody>
      </p:sp>
      <p:sp>
        <p:nvSpPr>
          <p:cNvPr id="2" name="Retângulo 1">
            <a:extLst>
              <a:ext uri="{FF2B5EF4-FFF2-40B4-BE49-F238E27FC236}">
                <a16:creationId xmlns:a16="http://schemas.microsoft.com/office/drawing/2014/main" id="{ABC4B2C1-8333-4200-8969-6934C43882FB}"/>
              </a:ext>
            </a:extLst>
          </p:cNvPr>
          <p:cNvSpPr/>
          <p:nvPr/>
        </p:nvSpPr>
        <p:spPr>
          <a:xfrm>
            <a:off x="5558972" y="1389891"/>
            <a:ext cx="1773499" cy="523220"/>
          </a:xfrm>
          <a:prstGeom prst="rect">
            <a:avLst/>
          </a:prstGeom>
        </p:spPr>
        <p:txBody>
          <a:bodyPr wrap="none">
            <a:spAutoFit/>
          </a:bodyPr>
          <a:lstStyle/>
          <a:p>
            <a:r>
              <a:rPr lang="pt-PT" sz="2800" dirty="0">
                <a:ln w="0"/>
                <a:solidFill>
                  <a:schemeClr val="accent2">
                    <a:lumMod val="75000"/>
                  </a:schemeClr>
                </a:solidFill>
                <a:effectLst>
                  <a:outerShdw blurRad="38100" dist="19050" dir="2700000" algn="tl" rotWithShape="0">
                    <a:schemeClr val="dk1">
                      <a:alpha val="40000"/>
                    </a:schemeClr>
                  </a:outerShdw>
                </a:effectLst>
              </a:rPr>
              <a:t>conhecido </a:t>
            </a:r>
            <a:endParaRPr lang="pt-PT" sz="2800" dirty="0"/>
          </a:p>
        </p:txBody>
      </p:sp>
    </p:spTree>
    <p:extLst>
      <p:ext uri="{BB962C8B-B14F-4D97-AF65-F5344CB8AC3E}">
        <p14:creationId xmlns:p14="http://schemas.microsoft.com/office/powerpoint/2010/main" val="42874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643730" y="133333"/>
            <a:ext cx="5856540"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IHMT -  Bibliometria</a:t>
            </a:r>
          </a:p>
        </p:txBody>
      </p:sp>
      <p:pic>
        <p:nvPicPr>
          <p:cNvPr id="2" name="Imagem 1"/>
          <p:cNvPicPr>
            <a:picLocks noChangeAspect="1"/>
          </p:cNvPicPr>
          <p:nvPr/>
        </p:nvPicPr>
        <p:blipFill>
          <a:blip r:embed="rId3"/>
          <a:stretch>
            <a:fillRect/>
          </a:stretch>
        </p:blipFill>
        <p:spPr>
          <a:xfrm>
            <a:off x="1338607" y="722371"/>
            <a:ext cx="4317475" cy="6135629"/>
          </a:xfrm>
          <a:prstGeom prst="rect">
            <a:avLst/>
          </a:prstGeom>
          <a:ln>
            <a:solidFill>
              <a:schemeClr val="bg1">
                <a:lumMod val="85000"/>
              </a:schemeClr>
            </a:solidFill>
          </a:ln>
        </p:spPr>
      </p:pic>
      <p:sp>
        <p:nvSpPr>
          <p:cNvPr id="3" name="Retângulo 2"/>
          <p:cNvSpPr/>
          <p:nvPr/>
        </p:nvSpPr>
        <p:spPr>
          <a:xfrm>
            <a:off x="6068041" y="840054"/>
            <a:ext cx="2859143" cy="5262979"/>
          </a:xfrm>
          <a:prstGeom prst="rect">
            <a:avLst/>
          </a:prstGeom>
          <a:solidFill>
            <a:schemeClr val="accent3">
              <a:lumMod val="40000"/>
              <a:lumOff val="60000"/>
            </a:schemeClr>
          </a:solidFill>
        </p:spPr>
        <p:txBody>
          <a:bodyPr wrap="square">
            <a:spAutoFit/>
          </a:bodyPr>
          <a:lstStyle/>
          <a:p>
            <a:pPr algn="just"/>
            <a:r>
              <a:rPr lang="pt-BR" sz="1400" dirty="0">
                <a:solidFill>
                  <a:srgbClr val="444444"/>
                </a:solidFill>
                <a:latin typeface="&amp;quot"/>
              </a:rPr>
              <a:t>A revista científica </a:t>
            </a:r>
            <a:r>
              <a:rPr lang="pt-BR" sz="1400" b="1" i="1" dirty="0">
                <a:solidFill>
                  <a:srgbClr val="444444"/>
                </a:solidFill>
                <a:latin typeface="&amp;quot"/>
              </a:rPr>
              <a:t>Nature Genetics</a:t>
            </a:r>
            <a:r>
              <a:rPr lang="pt-BR" sz="1400" dirty="0">
                <a:solidFill>
                  <a:srgbClr val="444444"/>
                </a:solidFill>
                <a:latin typeface="&amp;quot"/>
              </a:rPr>
              <a:t> publicou o maior e mais completo estudo sobre a base genética da </a:t>
            </a:r>
            <a:r>
              <a:rPr lang="pt-BR" sz="1400" b="1" dirty="0">
                <a:solidFill>
                  <a:srgbClr val="444444"/>
                </a:solidFill>
                <a:latin typeface="&amp;quot"/>
              </a:rPr>
              <a:t>resistência do bacilo da tuberculose</a:t>
            </a:r>
            <a:r>
              <a:rPr lang="pt-BR" sz="1400" dirty="0">
                <a:solidFill>
                  <a:srgbClr val="444444"/>
                </a:solidFill>
                <a:latin typeface="&amp;quot"/>
              </a:rPr>
              <a:t> (</a:t>
            </a:r>
            <a:r>
              <a:rPr lang="pt-BR" sz="1400" i="1" dirty="0">
                <a:solidFill>
                  <a:srgbClr val="444444"/>
                </a:solidFill>
                <a:latin typeface="&amp;quot"/>
              </a:rPr>
              <a:t>Mycobacterium tuberculosis). </a:t>
            </a:r>
            <a:r>
              <a:rPr lang="pt-BR" sz="1400" dirty="0">
                <a:solidFill>
                  <a:srgbClr val="444444"/>
                </a:solidFill>
                <a:latin typeface="&amp;quot"/>
              </a:rPr>
              <a:t>O estudo confirma dados já conhecidos sobre mutações genéticas ligadas a estirpes resistentes mas descreve também novas mutações associadas à resistência a fármacos de segunda-linha, recorrentemente utilizados no tratamento da tuberculose multiriresistente.</a:t>
            </a:r>
          </a:p>
          <a:p>
            <a:pPr algn="just"/>
            <a:r>
              <a:rPr lang="pt-BR" sz="1400" dirty="0">
                <a:solidFill>
                  <a:srgbClr val="444444"/>
                </a:solidFill>
                <a:latin typeface="&amp;quot"/>
              </a:rPr>
              <a:t>A investigação, liderada pela </a:t>
            </a:r>
            <a:r>
              <a:rPr lang="pt-BR" sz="1400" b="1" i="1" dirty="0">
                <a:solidFill>
                  <a:srgbClr val="444444"/>
                </a:solidFill>
                <a:latin typeface="&amp;quot"/>
              </a:rPr>
              <a:t>London School of Hygiene and Tropical Medicine</a:t>
            </a:r>
            <a:r>
              <a:rPr lang="pt-BR" sz="1400" i="1" dirty="0">
                <a:solidFill>
                  <a:srgbClr val="444444"/>
                </a:solidFill>
                <a:latin typeface="&amp;quot"/>
              </a:rPr>
              <a:t>, </a:t>
            </a:r>
            <a:r>
              <a:rPr lang="pt-BR" sz="1400" dirty="0">
                <a:solidFill>
                  <a:srgbClr val="444444"/>
                </a:solidFill>
                <a:latin typeface="&amp;quot"/>
              </a:rPr>
              <a:t>conta com a participação de vários investigadores portugueses, incluindo o </a:t>
            </a:r>
            <a:r>
              <a:rPr lang="pt-BR" sz="1400" b="1" dirty="0">
                <a:solidFill>
                  <a:srgbClr val="444444"/>
                </a:solidFill>
                <a:latin typeface="&amp;quot"/>
              </a:rPr>
              <a:t>Professor Miguel Viveiros</a:t>
            </a:r>
            <a:r>
              <a:rPr lang="pt-BR" sz="1400" dirty="0">
                <a:solidFill>
                  <a:srgbClr val="444444"/>
                </a:solidFill>
                <a:latin typeface="&amp;quot"/>
              </a:rPr>
              <a:t>, do </a:t>
            </a:r>
            <a:r>
              <a:rPr lang="pt-BR" sz="1400" b="1" dirty="0">
                <a:solidFill>
                  <a:srgbClr val="444444"/>
                </a:solidFill>
                <a:latin typeface="&amp;quot"/>
              </a:rPr>
              <a:t>Instituto de Higiene e Medicina Tropical</a:t>
            </a:r>
            <a:r>
              <a:rPr lang="pt-BR" sz="1400" dirty="0">
                <a:solidFill>
                  <a:srgbClr val="444444"/>
                </a:solidFill>
                <a:latin typeface="&amp;quot"/>
              </a:rPr>
              <a:t>. </a:t>
            </a:r>
            <a:endParaRPr lang="pt-BR" sz="1400" b="0" i="0" u="none" strike="noStrike" dirty="0">
              <a:solidFill>
                <a:srgbClr val="444444"/>
              </a:solidFill>
              <a:effectLst/>
              <a:latin typeface="&amp;quot"/>
            </a:endParaRPr>
          </a:p>
        </p:txBody>
      </p:sp>
      <p:sp>
        <p:nvSpPr>
          <p:cNvPr id="5" name="Oval 4">
            <a:extLst>
              <a:ext uri="{FF2B5EF4-FFF2-40B4-BE49-F238E27FC236}">
                <a16:creationId xmlns:a16="http://schemas.microsoft.com/office/drawing/2014/main" id="{2785389D-DFA7-43E8-B91E-A6E6A6DF4BF4}"/>
              </a:ext>
            </a:extLst>
          </p:cNvPr>
          <p:cNvSpPr/>
          <p:nvPr/>
        </p:nvSpPr>
        <p:spPr>
          <a:xfrm>
            <a:off x="3071894" y="2969443"/>
            <a:ext cx="850900" cy="31350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8" name="Retângulo 7"/>
          <p:cNvSpPr/>
          <p:nvPr/>
        </p:nvSpPr>
        <p:spPr>
          <a:xfrm>
            <a:off x="-1312846" y="5129274"/>
            <a:ext cx="7758258" cy="646331"/>
          </a:xfrm>
          <a:prstGeom prst="rect">
            <a:avLst/>
          </a:prstGeom>
          <a:noFill/>
        </p:spPr>
        <p:txBody>
          <a:bodyPr wrap="square" lIns="91440" tIns="45720" rIns="91440" bIns="45720">
            <a:spAutoFit/>
          </a:bodyPr>
          <a:lstStyle/>
          <a:p>
            <a:pPr algn="ctr"/>
            <a:r>
              <a:rPr lang="pt-PT" sz="3600" dirty="0">
                <a:ln w="0"/>
                <a:solidFill>
                  <a:schemeClr val="accent2">
                    <a:lumMod val="75000"/>
                  </a:schemeClr>
                </a:solidFill>
                <a:effectLst>
                  <a:outerShdw blurRad="38100" dist="19050" dir="2700000" algn="tl" rotWithShape="0">
                    <a:schemeClr val="dk1">
                      <a:alpha val="40000"/>
                    </a:schemeClr>
                  </a:outerShdw>
                </a:effectLst>
              </a:rPr>
              <a:t>Para gerar nova ciência…..</a:t>
            </a:r>
            <a:endParaRPr lang="pt-PT" sz="3600" b="0" cap="none" spc="0" dirty="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69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1309044" y="622300"/>
            <a:ext cx="4400550" cy="6173915"/>
          </a:xfrm>
          <a:prstGeom prst="rect">
            <a:avLst/>
          </a:prstGeom>
        </p:spPr>
      </p:pic>
      <p:sp>
        <p:nvSpPr>
          <p:cNvPr id="5" name="Retângulo 4"/>
          <p:cNvSpPr/>
          <p:nvPr/>
        </p:nvSpPr>
        <p:spPr>
          <a:xfrm>
            <a:off x="5308873" y="1181368"/>
            <a:ext cx="4596713" cy="1569660"/>
          </a:xfrm>
          <a:prstGeom prst="rect">
            <a:avLst/>
          </a:prstGeom>
          <a:noFill/>
        </p:spPr>
        <p:txBody>
          <a:bodyPr wrap="square">
            <a:spAutoFit/>
          </a:bodyPr>
          <a:lstStyle/>
          <a:p>
            <a:pPr algn="ctr">
              <a:defRPr/>
            </a:pPr>
            <a:r>
              <a:rPr lang="pt-PT" sz="3200" b="1" dirty="0">
                <a:ln w="0"/>
                <a:solidFill>
                  <a:schemeClr val="accent1"/>
                </a:solidFill>
                <a:effectLst>
                  <a:outerShdw blurRad="38100" dist="25400" dir="5400000" algn="ctr" rotWithShape="0">
                    <a:srgbClr val="6E747A">
                      <a:alpha val="43000"/>
                    </a:srgbClr>
                  </a:outerShdw>
                </a:effectLst>
              </a:rPr>
              <a:t>Projeto de </a:t>
            </a:r>
          </a:p>
          <a:p>
            <a:pPr algn="ctr">
              <a:defRPr/>
            </a:pPr>
            <a:r>
              <a:rPr lang="pt-PT" sz="3200" b="1" dirty="0">
                <a:ln w="0"/>
                <a:solidFill>
                  <a:schemeClr val="accent1"/>
                </a:solidFill>
                <a:effectLst>
                  <a:outerShdw blurRad="38100" dist="25400" dir="5400000" algn="ctr" rotWithShape="0">
                    <a:srgbClr val="6E747A">
                      <a:alpha val="43000"/>
                    </a:srgbClr>
                  </a:outerShdw>
                </a:effectLst>
              </a:rPr>
              <a:t>Proximidade à comunidade</a:t>
            </a:r>
          </a:p>
        </p:txBody>
      </p:sp>
      <p:sp>
        <p:nvSpPr>
          <p:cNvPr id="6" name="CaixaDeTexto 5"/>
          <p:cNvSpPr txBox="1"/>
          <p:nvPr/>
        </p:nvSpPr>
        <p:spPr>
          <a:xfrm>
            <a:off x="6825228" y="2799141"/>
            <a:ext cx="1964724" cy="1569660"/>
          </a:xfrm>
          <a:prstGeom prst="rect">
            <a:avLst/>
          </a:prstGeom>
          <a:noFill/>
        </p:spPr>
        <p:txBody>
          <a:bodyPr wrap="square" rtlCol="0">
            <a:spAutoFit/>
          </a:bodyPr>
          <a:lstStyle/>
          <a:p>
            <a:pPr algn="ctr"/>
            <a:r>
              <a:rPr lang="pt-PT" sz="2400" b="1" dirty="0"/>
              <a:t>IEFP Alcântara</a:t>
            </a:r>
          </a:p>
          <a:p>
            <a:pPr algn="ctr"/>
            <a:endParaRPr lang="pt-PT" sz="2400" b="1" dirty="0"/>
          </a:p>
          <a:p>
            <a:pPr algn="ctr"/>
            <a:endParaRPr lang="en-US" sz="2400" b="1" dirty="0"/>
          </a:p>
        </p:txBody>
      </p:sp>
      <p:sp>
        <p:nvSpPr>
          <p:cNvPr id="7" name="Retângulo 6">
            <a:extLst>
              <a:ext uri="{FF2B5EF4-FFF2-40B4-BE49-F238E27FC236}">
                <a16:creationId xmlns:a16="http://schemas.microsoft.com/office/drawing/2014/main" id="{100CFEA7-9818-41E3-A26F-B6FCF8DF8C0C}"/>
              </a:ext>
            </a:extLst>
          </p:cNvPr>
          <p:cNvSpPr/>
          <p:nvPr/>
        </p:nvSpPr>
        <p:spPr>
          <a:xfrm>
            <a:off x="857952" y="3071"/>
            <a:ext cx="5786136"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IHMT -  INICIATIVAS</a:t>
            </a:r>
          </a:p>
        </p:txBody>
      </p:sp>
      <p:sp>
        <p:nvSpPr>
          <p:cNvPr id="2" name="CaixaDeTexto 1">
            <a:extLst>
              <a:ext uri="{FF2B5EF4-FFF2-40B4-BE49-F238E27FC236}">
                <a16:creationId xmlns:a16="http://schemas.microsoft.com/office/drawing/2014/main" id="{ABED94EB-E3F6-4E88-8C85-C25895F55860}"/>
              </a:ext>
            </a:extLst>
          </p:cNvPr>
          <p:cNvSpPr txBox="1"/>
          <p:nvPr/>
        </p:nvSpPr>
        <p:spPr>
          <a:xfrm>
            <a:off x="5950713" y="4658183"/>
            <a:ext cx="2839239" cy="646331"/>
          </a:xfrm>
          <a:prstGeom prst="rect">
            <a:avLst/>
          </a:prstGeom>
          <a:noFill/>
        </p:spPr>
        <p:txBody>
          <a:bodyPr wrap="none" rtlCol="0">
            <a:spAutoFit/>
          </a:bodyPr>
          <a:lstStyle/>
          <a:p>
            <a:r>
              <a:rPr lang="pt-PT" b="1" dirty="0">
                <a:solidFill>
                  <a:srgbClr val="64863A"/>
                </a:solidFill>
              </a:rPr>
              <a:t>Formação de curta duração </a:t>
            </a:r>
          </a:p>
          <a:p>
            <a:pPr algn="ctr"/>
            <a:r>
              <a:rPr lang="pt-PT" b="1" dirty="0">
                <a:solidFill>
                  <a:srgbClr val="64863A"/>
                </a:solidFill>
              </a:rPr>
              <a:t>acesso aberto</a:t>
            </a:r>
          </a:p>
        </p:txBody>
      </p:sp>
      <p:sp>
        <p:nvSpPr>
          <p:cNvPr id="9" name="CaixaDeTexto 8">
            <a:extLst>
              <a:ext uri="{FF2B5EF4-FFF2-40B4-BE49-F238E27FC236}">
                <a16:creationId xmlns:a16="http://schemas.microsoft.com/office/drawing/2014/main" id="{884D6E40-36F5-4FC7-B2E6-428B648C45BA}"/>
              </a:ext>
            </a:extLst>
          </p:cNvPr>
          <p:cNvSpPr txBox="1"/>
          <p:nvPr/>
        </p:nvSpPr>
        <p:spPr>
          <a:xfrm>
            <a:off x="5709594" y="5643961"/>
            <a:ext cx="3357650" cy="369332"/>
          </a:xfrm>
          <a:prstGeom prst="rect">
            <a:avLst/>
          </a:prstGeom>
          <a:noFill/>
        </p:spPr>
        <p:txBody>
          <a:bodyPr wrap="none" rtlCol="0">
            <a:spAutoFit/>
          </a:bodyPr>
          <a:lstStyle/>
          <a:p>
            <a:r>
              <a:rPr lang="pt-PT" b="1" dirty="0">
                <a:solidFill>
                  <a:srgbClr val="64863A"/>
                </a:solidFill>
              </a:rPr>
              <a:t>Estágios em contexto de trabalho</a:t>
            </a:r>
          </a:p>
        </p:txBody>
      </p:sp>
      <p:sp>
        <p:nvSpPr>
          <p:cNvPr id="10" name="CaixaDeTexto 9">
            <a:extLst>
              <a:ext uri="{FF2B5EF4-FFF2-40B4-BE49-F238E27FC236}">
                <a16:creationId xmlns:a16="http://schemas.microsoft.com/office/drawing/2014/main" id="{E69FC6E2-A9CF-4B8A-A47E-F7A5DC31A856}"/>
              </a:ext>
            </a:extLst>
          </p:cNvPr>
          <p:cNvSpPr txBox="1"/>
          <p:nvPr/>
        </p:nvSpPr>
        <p:spPr>
          <a:xfrm>
            <a:off x="6521702" y="3949404"/>
            <a:ext cx="1697260" cy="369332"/>
          </a:xfrm>
          <a:prstGeom prst="rect">
            <a:avLst/>
          </a:prstGeom>
          <a:noFill/>
        </p:spPr>
        <p:txBody>
          <a:bodyPr wrap="none" rtlCol="0">
            <a:spAutoFit/>
          </a:bodyPr>
          <a:lstStyle/>
          <a:p>
            <a:r>
              <a:rPr lang="pt-PT" b="1" dirty="0">
                <a:solidFill>
                  <a:srgbClr val="64863A"/>
                </a:solidFill>
              </a:rPr>
              <a:t>Visitas guiadas  </a:t>
            </a:r>
          </a:p>
        </p:txBody>
      </p:sp>
    </p:spTree>
    <p:extLst>
      <p:ext uri="{BB962C8B-B14F-4D97-AF65-F5344CB8AC3E}">
        <p14:creationId xmlns:p14="http://schemas.microsoft.com/office/powerpoint/2010/main" val="37705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Imagem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315" y="2226139"/>
            <a:ext cx="3187421" cy="255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6265" y="431088"/>
            <a:ext cx="3534445" cy="2435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13"/>
          <p:cNvSpPr txBox="1"/>
          <p:nvPr/>
        </p:nvSpPr>
        <p:spPr>
          <a:xfrm>
            <a:off x="4862471" y="2885957"/>
            <a:ext cx="3682031" cy="830997"/>
          </a:xfrm>
          <a:prstGeom prst="rect">
            <a:avLst/>
          </a:prstGeom>
          <a:noFill/>
        </p:spPr>
        <p:txBody>
          <a:bodyPr wrap="square" rtlCol="0">
            <a:spAutoFit/>
          </a:bodyPr>
          <a:lstStyle/>
          <a:p>
            <a:pPr algn="ctr"/>
            <a:r>
              <a:rPr lang="pt-PT" sz="2400" b="1" dirty="0">
                <a:solidFill>
                  <a:schemeClr val="tx2"/>
                </a:solidFill>
              </a:rPr>
              <a:t>Produção Científica e Investigação</a:t>
            </a:r>
            <a:endParaRPr lang="en-US" sz="2400" b="1" dirty="0">
              <a:solidFill>
                <a:schemeClr val="tx2"/>
              </a:solidFill>
            </a:endParaRPr>
          </a:p>
        </p:txBody>
      </p:sp>
      <p:sp>
        <p:nvSpPr>
          <p:cNvPr id="15" name="CaixaDeTexto 14"/>
          <p:cNvSpPr txBox="1"/>
          <p:nvPr/>
        </p:nvSpPr>
        <p:spPr>
          <a:xfrm>
            <a:off x="4451544" y="4814372"/>
            <a:ext cx="4503884" cy="830997"/>
          </a:xfrm>
          <a:prstGeom prst="rect">
            <a:avLst/>
          </a:prstGeom>
          <a:noFill/>
        </p:spPr>
        <p:txBody>
          <a:bodyPr wrap="square" rtlCol="0">
            <a:spAutoFit/>
          </a:bodyPr>
          <a:lstStyle/>
          <a:p>
            <a:pPr algn="ctr"/>
            <a:r>
              <a:rPr lang="pt-PT" sz="2400" b="1" dirty="0">
                <a:solidFill>
                  <a:schemeClr val="tx2">
                    <a:lumMod val="60000"/>
                    <a:lumOff val="40000"/>
                  </a:schemeClr>
                </a:solidFill>
              </a:rPr>
              <a:t>Projetos de Gestão do Conhecimento e Ciência Aberta</a:t>
            </a:r>
            <a:endParaRPr lang="en-US" sz="2400" b="1" dirty="0">
              <a:solidFill>
                <a:schemeClr val="tx2">
                  <a:lumMod val="60000"/>
                  <a:lumOff val="40000"/>
                </a:schemeClr>
              </a:solidFill>
            </a:endParaRPr>
          </a:p>
        </p:txBody>
      </p:sp>
      <p:sp>
        <p:nvSpPr>
          <p:cNvPr id="17" name="CaixaDeTexto 16"/>
          <p:cNvSpPr txBox="1"/>
          <p:nvPr/>
        </p:nvSpPr>
        <p:spPr>
          <a:xfrm>
            <a:off x="4541262" y="4034830"/>
            <a:ext cx="4503884" cy="461665"/>
          </a:xfrm>
          <a:prstGeom prst="rect">
            <a:avLst/>
          </a:prstGeom>
          <a:noFill/>
        </p:spPr>
        <p:txBody>
          <a:bodyPr wrap="square" rtlCol="0">
            <a:spAutoFit/>
          </a:bodyPr>
          <a:lstStyle/>
          <a:p>
            <a:pPr algn="ctr"/>
            <a:r>
              <a:rPr lang="pt-PT" sz="2400" b="1" dirty="0">
                <a:solidFill>
                  <a:schemeClr val="accent1">
                    <a:lumMod val="75000"/>
                  </a:schemeClr>
                </a:solidFill>
              </a:rPr>
              <a:t>Património e Literacia da Saúde</a:t>
            </a:r>
            <a:endParaRPr lang="en-US" sz="2400" b="1" dirty="0">
              <a:solidFill>
                <a:schemeClr val="accent1">
                  <a:lumMod val="75000"/>
                </a:schemeClr>
              </a:solidFill>
            </a:endParaRPr>
          </a:p>
        </p:txBody>
      </p:sp>
      <p:pic>
        <p:nvPicPr>
          <p:cNvPr id="18" name="Image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9901" y="4787056"/>
            <a:ext cx="2965758" cy="163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a:extLst>
              <a:ext uri="{FF2B5EF4-FFF2-40B4-BE49-F238E27FC236}">
                <a16:creationId xmlns:a16="http://schemas.microsoft.com/office/drawing/2014/main" id="{2E278437-57D0-4BF8-BA8D-6DBF8D7D78C5}"/>
              </a:ext>
            </a:extLst>
          </p:cNvPr>
          <p:cNvSpPr/>
          <p:nvPr/>
        </p:nvSpPr>
        <p:spPr>
          <a:xfrm>
            <a:off x="500305" y="46614"/>
            <a:ext cx="7270708"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BIBLIOTECA DO IHMT -  Parcerias internacionais</a:t>
            </a:r>
          </a:p>
        </p:txBody>
      </p:sp>
    </p:spTree>
    <p:extLst>
      <p:ext uri="{BB962C8B-B14F-4D97-AF65-F5344CB8AC3E}">
        <p14:creationId xmlns:p14="http://schemas.microsoft.com/office/powerpoint/2010/main" val="41005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4520564" y="210799"/>
            <a:ext cx="266419"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 </a:t>
            </a:r>
          </a:p>
        </p:txBody>
      </p:sp>
      <p:sp>
        <p:nvSpPr>
          <p:cNvPr id="2" name="Retângulo 1"/>
          <p:cNvSpPr/>
          <p:nvPr/>
        </p:nvSpPr>
        <p:spPr>
          <a:xfrm>
            <a:off x="50104" y="987265"/>
            <a:ext cx="9587060" cy="461665"/>
          </a:xfrm>
          <a:prstGeom prst="rect">
            <a:avLst/>
          </a:prstGeom>
        </p:spPr>
        <p:txBody>
          <a:bodyPr wrap="square">
            <a:spAutoFit/>
          </a:bodyPr>
          <a:lstStyle/>
          <a:p>
            <a:r>
              <a:rPr lang="pt-BR" altLang="pt-PT" sz="2400" b="1" dirty="0">
                <a:ln w="0"/>
                <a:solidFill>
                  <a:schemeClr val="accent1"/>
                </a:solidFill>
                <a:effectLst>
                  <a:outerShdw blurRad="38100" dist="25400" dir="5400000" algn="ctr" rotWithShape="0">
                    <a:srgbClr val="6E747A">
                      <a:alpha val="43000"/>
                    </a:srgbClr>
                  </a:outerShdw>
                </a:effectLst>
                <a:latin typeface="Raleway" pitchFamily="34" charset="0"/>
              </a:rPr>
              <a:t>BIBLIOTECA DO INSTITUTO HIGIENE E MEDICINA TROPICAL </a:t>
            </a:r>
            <a:endParaRPr lang="en-US" sz="2400" b="1" dirty="0">
              <a:ln w="0"/>
              <a:solidFill>
                <a:schemeClr val="accent1"/>
              </a:solidFill>
              <a:effectLst>
                <a:outerShdw blurRad="38100" dist="25400" dir="5400000" algn="ctr" rotWithShape="0">
                  <a:srgbClr val="6E747A">
                    <a:alpha val="43000"/>
                  </a:srgbClr>
                </a:outerShdw>
              </a:effectLst>
            </a:endParaRPr>
          </a:p>
        </p:txBody>
      </p:sp>
      <p:sp>
        <p:nvSpPr>
          <p:cNvPr id="3" name="Retângulo 2"/>
          <p:cNvSpPr/>
          <p:nvPr/>
        </p:nvSpPr>
        <p:spPr>
          <a:xfrm>
            <a:off x="1578732" y="1978271"/>
            <a:ext cx="588366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PT" sz="5400" b="1" dirty="0">
                <a:ln/>
                <a:solidFill>
                  <a:schemeClr val="accent3"/>
                </a:solidFill>
              </a:rPr>
              <a:t>PASSADO</a:t>
            </a:r>
          </a:p>
          <a:p>
            <a:pPr algn="ctr"/>
            <a:r>
              <a:rPr lang="pt-PT" sz="5400" b="1" cap="none" spc="0" dirty="0">
                <a:ln/>
                <a:solidFill>
                  <a:schemeClr val="accent3"/>
                </a:solidFill>
                <a:effectLst/>
              </a:rPr>
              <a:t>CIÊNCIA E HISTÓRIA</a:t>
            </a:r>
          </a:p>
        </p:txBody>
      </p:sp>
      <p:pic>
        <p:nvPicPr>
          <p:cNvPr id="1027" name="Picture 3" descr="afd540af-09c3-4885-9164-8cc0a94c4dc2@eurprd09"/>
          <p:cNvPicPr>
            <a:picLocks noChangeAspect="1" noChangeArrowheads="1"/>
          </p:cNvPicPr>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3958462" y="3948757"/>
            <a:ext cx="1390622" cy="182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p:cNvPicPr>
            <a:picLocks noChangeAspect="1"/>
          </p:cNvPicPr>
          <p:nvPr/>
        </p:nvPicPr>
        <p:blipFill>
          <a:blip r:embed="rId5"/>
          <a:stretch>
            <a:fillRect/>
          </a:stretch>
        </p:blipFill>
        <p:spPr>
          <a:xfrm>
            <a:off x="288523" y="4859707"/>
            <a:ext cx="1713046" cy="1198169"/>
          </a:xfrm>
          <a:prstGeom prst="rect">
            <a:avLst/>
          </a:prstGeom>
        </p:spPr>
      </p:pic>
      <p:pic>
        <p:nvPicPr>
          <p:cNvPr id="11" name="Imagem 10"/>
          <p:cNvPicPr>
            <a:picLocks noChangeAspect="1"/>
          </p:cNvPicPr>
          <p:nvPr/>
        </p:nvPicPr>
        <p:blipFill>
          <a:blip r:embed="rId6"/>
          <a:stretch>
            <a:fillRect/>
          </a:stretch>
        </p:blipFill>
        <p:spPr>
          <a:xfrm>
            <a:off x="2001569" y="4793075"/>
            <a:ext cx="1242672" cy="1331434"/>
          </a:xfrm>
          <a:prstGeom prst="rect">
            <a:avLst/>
          </a:prstGeom>
        </p:spPr>
      </p:pic>
    </p:spTree>
    <p:extLst>
      <p:ext uri="{BB962C8B-B14F-4D97-AF65-F5344CB8AC3E}">
        <p14:creationId xmlns:p14="http://schemas.microsoft.com/office/powerpoint/2010/main" val="954101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4520564" y="210799"/>
            <a:ext cx="266419"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 </a:t>
            </a:r>
          </a:p>
        </p:txBody>
      </p:sp>
      <p:sp>
        <p:nvSpPr>
          <p:cNvPr id="2" name="Retângulo 1"/>
          <p:cNvSpPr/>
          <p:nvPr/>
        </p:nvSpPr>
        <p:spPr>
          <a:xfrm>
            <a:off x="50104" y="987265"/>
            <a:ext cx="9587060" cy="461665"/>
          </a:xfrm>
          <a:prstGeom prst="rect">
            <a:avLst/>
          </a:prstGeom>
        </p:spPr>
        <p:txBody>
          <a:bodyPr wrap="square">
            <a:spAutoFit/>
          </a:bodyPr>
          <a:lstStyle/>
          <a:p>
            <a:r>
              <a:rPr lang="pt-BR" altLang="pt-PT" sz="2400" b="1" dirty="0">
                <a:ln w="0"/>
                <a:solidFill>
                  <a:schemeClr val="accent1"/>
                </a:solidFill>
                <a:effectLst>
                  <a:outerShdw blurRad="38100" dist="25400" dir="5400000" algn="ctr" rotWithShape="0">
                    <a:srgbClr val="6E747A">
                      <a:alpha val="43000"/>
                    </a:srgbClr>
                  </a:outerShdw>
                </a:effectLst>
                <a:latin typeface="Raleway" pitchFamily="34" charset="0"/>
              </a:rPr>
              <a:t>BIBLIOTECA DO INSTITUTO HIGIENE E MEDICINA TROPICAL </a:t>
            </a:r>
            <a:endParaRPr lang="en-US" sz="2400" b="1" dirty="0">
              <a:ln w="0"/>
              <a:solidFill>
                <a:schemeClr val="accent1"/>
              </a:solidFill>
              <a:effectLst>
                <a:outerShdw blurRad="38100" dist="25400" dir="5400000" algn="ctr" rotWithShape="0">
                  <a:srgbClr val="6E747A">
                    <a:alpha val="43000"/>
                  </a:srgbClr>
                </a:outerShdw>
              </a:effectLst>
            </a:endParaRPr>
          </a:p>
        </p:txBody>
      </p:sp>
      <p:sp>
        <p:nvSpPr>
          <p:cNvPr id="3" name="Retângulo 2"/>
          <p:cNvSpPr/>
          <p:nvPr/>
        </p:nvSpPr>
        <p:spPr>
          <a:xfrm>
            <a:off x="1162" y="1978271"/>
            <a:ext cx="9038821" cy="166199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PT" sz="5400" b="1" dirty="0">
                <a:ln/>
                <a:solidFill>
                  <a:schemeClr val="accent3"/>
                </a:solidFill>
              </a:rPr>
              <a:t>FUTURO</a:t>
            </a:r>
          </a:p>
          <a:p>
            <a:pPr algn="ctr"/>
            <a:r>
              <a:rPr lang="pt-PT" sz="4800" b="1" dirty="0">
                <a:ln/>
                <a:solidFill>
                  <a:schemeClr val="accent3"/>
                </a:solidFill>
              </a:rPr>
              <a:t>CIÊNCIA ABERTA E COLABORAÇÃO </a:t>
            </a:r>
            <a:endParaRPr lang="pt-PT" sz="4800" b="1" cap="none" spc="0" dirty="0">
              <a:ln/>
              <a:solidFill>
                <a:schemeClr val="accent3"/>
              </a:solidFill>
              <a:effectLst/>
            </a:endParaRP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522" y="4675049"/>
            <a:ext cx="745641" cy="784209"/>
          </a:xfrm>
          <a:prstGeom prst="rect">
            <a:avLst/>
          </a:prstGeom>
        </p:spPr>
      </p:pic>
      <p:pic>
        <p:nvPicPr>
          <p:cNvPr id="14" name="Imagem 2">
            <a:extLst>
              <a:ext uri="{FF2B5EF4-FFF2-40B4-BE49-F238E27FC236}">
                <a16:creationId xmlns:a16="http://schemas.microsoft.com/office/drawing/2014/main" id="{C2EF87F0-81B1-4120-BCE3-7079B2B8A6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7461" y="4004441"/>
            <a:ext cx="1346206" cy="18662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F8CF93D1-7FE6-4876-9E19-8722294B9538}"/>
              </a:ext>
            </a:extLst>
          </p:cNvPr>
          <p:cNvPicPr>
            <a:picLocks noChangeAspect="1"/>
          </p:cNvPicPr>
          <p:nvPr/>
        </p:nvPicPr>
        <p:blipFill>
          <a:blip r:embed="rId5"/>
          <a:stretch>
            <a:fillRect/>
          </a:stretch>
        </p:blipFill>
        <p:spPr>
          <a:xfrm>
            <a:off x="6030863" y="4776523"/>
            <a:ext cx="707562" cy="682735"/>
          </a:xfrm>
          <a:prstGeom prst="rect">
            <a:avLst/>
          </a:prstGeom>
        </p:spPr>
      </p:pic>
    </p:spTree>
    <p:extLst>
      <p:ext uri="{BB962C8B-B14F-4D97-AF65-F5344CB8AC3E}">
        <p14:creationId xmlns:p14="http://schemas.microsoft.com/office/powerpoint/2010/main" val="142555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0104" y="987265"/>
            <a:ext cx="9587060" cy="461665"/>
          </a:xfrm>
          <a:prstGeom prst="rect">
            <a:avLst/>
          </a:prstGeom>
        </p:spPr>
        <p:txBody>
          <a:bodyPr wrap="square">
            <a:spAutoFit/>
          </a:bodyPr>
          <a:lstStyle/>
          <a:p>
            <a:r>
              <a:rPr lang="pt-BR" altLang="pt-PT" sz="2400" b="1" dirty="0">
                <a:ln w="0"/>
                <a:solidFill>
                  <a:schemeClr val="accent1"/>
                </a:solidFill>
                <a:effectLst>
                  <a:outerShdw blurRad="38100" dist="25400" dir="5400000" algn="ctr" rotWithShape="0">
                    <a:srgbClr val="6E747A">
                      <a:alpha val="43000"/>
                    </a:srgbClr>
                  </a:outerShdw>
                </a:effectLst>
                <a:latin typeface="Raleway" pitchFamily="34" charset="0"/>
              </a:rPr>
              <a:t>BIBLIOTECA DO INSTITUTO HIGIENE E MEDICINA TROPICAL </a:t>
            </a:r>
            <a:endParaRPr lang="en-US" sz="2400" b="1" dirty="0">
              <a:ln w="0"/>
              <a:solidFill>
                <a:schemeClr val="accent1"/>
              </a:solidFill>
              <a:effectLst>
                <a:outerShdw blurRad="38100" dist="25400" dir="5400000" algn="ctr" rotWithShape="0">
                  <a:srgbClr val="6E747A">
                    <a:alpha val="43000"/>
                  </a:srgbClr>
                </a:outerShdw>
              </a:effectLst>
            </a:endParaRPr>
          </a:p>
        </p:txBody>
      </p:sp>
      <p:sp>
        <p:nvSpPr>
          <p:cNvPr id="9" name="Retângulo 8">
            <a:extLst>
              <a:ext uri="{FF2B5EF4-FFF2-40B4-BE49-F238E27FC236}">
                <a16:creationId xmlns:a16="http://schemas.microsoft.com/office/drawing/2014/main" id="{C595F51C-E5A1-456A-82D8-818A3ACFF2E8}"/>
              </a:ext>
            </a:extLst>
          </p:cNvPr>
          <p:cNvSpPr/>
          <p:nvPr/>
        </p:nvSpPr>
        <p:spPr>
          <a:xfrm>
            <a:off x="383589" y="3516038"/>
            <a:ext cx="8564075" cy="830997"/>
          </a:xfrm>
          <a:prstGeom prst="rect">
            <a:avLst/>
          </a:prstGeom>
          <a:noFill/>
        </p:spPr>
        <p:txBody>
          <a:bodyPr wrap="none" lIns="91440" tIns="45720" rIns="91440" bIns="45720">
            <a:spAutoFit/>
          </a:bodyPr>
          <a:lstStyle/>
          <a:p>
            <a:pPr algn="ctr"/>
            <a:r>
              <a:rPr lang="pt-PT" sz="2400" b="1" dirty="0">
                <a:ln w="0"/>
                <a:solidFill>
                  <a:srgbClr val="64863A"/>
                </a:solidFill>
                <a:effectLst>
                  <a:outerShdw blurRad="38100" dist="25400" dir="5400000" algn="ctr" rotWithShape="0">
                    <a:srgbClr val="6E747A">
                      <a:alpha val="43000"/>
                    </a:srgbClr>
                  </a:outerShdw>
                </a:effectLst>
              </a:rPr>
              <a:t>Projeto </a:t>
            </a:r>
            <a:r>
              <a:rPr lang="pt-PT" sz="2400" b="1" dirty="0" err="1">
                <a:ln w="0"/>
                <a:solidFill>
                  <a:srgbClr val="64863A"/>
                </a:solidFill>
                <a:effectLst>
                  <a:outerShdw blurRad="38100" dist="25400" dir="5400000" algn="ctr" rotWithShape="0">
                    <a:srgbClr val="6E747A">
                      <a:alpha val="43000"/>
                    </a:srgbClr>
                  </a:outerShdw>
                </a:effectLst>
              </a:rPr>
              <a:t>MedTROP</a:t>
            </a:r>
            <a:r>
              <a:rPr lang="pt-PT" sz="2400" b="1" dirty="0">
                <a:ln w="0"/>
                <a:solidFill>
                  <a:srgbClr val="64863A"/>
                </a:solidFill>
                <a:effectLst>
                  <a:outerShdw blurRad="38100" dist="25400" dir="5400000" algn="ctr" rotWithShape="0">
                    <a:srgbClr val="6E747A">
                      <a:alpha val="43000"/>
                    </a:srgbClr>
                  </a:outerShdw>
                </a:effectLst>
              </a:rPr>
              <a:t>  </a:t>
            </a:r>
          </a:p>
          <a:p>
            <a:pPr algn="ctr"/>
            <a:r>
              <a:rPr lang="pt-BR" sz="2400" b="1" dirty="0">
                <a:ln w="0"/>
                <a:solidFill>
                  <a:srgbClr val="64863A"/>
                </a:solidFill>
                <a:effectLst>
                  <a:outerShdw blurRad="38100" dist="25400" dir="5400000" algn="ctr" rotWithShape="0">
                    <a:srgbClr val="6E747A">
                      <a:alpha val="43000"/>
                    </a:srgbClr>
                  </a:outerShdw>
                </a:effectLst>
              </a:rPr>
              <a:t>Diretório de Medicina Tropical e Saúde Pública em Acesso Aberto </a:t>
            </a:r>
            <a:endParaRPr lang="pt-PT" sz="2400" b="1" dirty="0">
              <a:ln w="0"/>
              <a:solidFill>
                <a:srgbClr val="64863A"/>
              </a:solidFill>
              <a:effectLst>
                <a:outerShdw blurRad="38100" dist="25400" dir="5400000" algn="ctr" rotWithShape="0">
                  <a:srgbClr val="6E747A">
                    <a:alpha val="43000"/>
                  </a:srgbClr>
                </a:outerShdw>
              </a:effectLst>
            </a:endParaRPr>
          </a:p>
        </p:txBody>
      </p:sp>
      <p:sp>
        <p:nvSpPr>
          <p:cNvPr id="2" name="Retângulo 1"/>
          <p:cNvSpPr/>
          <p:nvPr/>
        </p:nvSpPr>
        <p:spPr>
          <a:xfrm>
            <a:off x="1457341" y="2018144"/>
            <a:ext cx="5720285" cy="523220"/>
          </a:xfrm>
          <a:prstGeom prst="rect">
            <a:avLst/>
          </a:prstGeom>
        </p:spPr>
        <p:txBody>
          <a:bodyPr wrap="none">
            <a:spAutoFit/>
          </a:bodyPr>
          <a:lstStyle/>
          <a:p>
            <a:pPr algn="ctr"/>
            <a:r>
              <a:rPr lang="pt-PT" sz="2800" b="1" dirty="0">
                <a:ln/>
                <a:solidFill>
                  <a:schemeClr val="accent3"/>
                </a:solidFill>
              </a:rPr>
              <a:t>Base para uma proposta colaborativa</a:t>
            </a:r>
          </a:p>
        </p:txBody>
      </p:sp>
    </p:spTree>
    <p:extLst>
      <p:ext uri="{BB962C8B-B14F-4D97-AF65-F5344CB8AC3E}">
        <p14:creationId xmlns:p14="http://schemas.microsoft.com/office/powerpoint/2010/main" val="163482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rupo 7"/>
          <p:cNvGrpSpPr>
            <a:grpSpLocks/>
          </p:cNvGrpSpPr>
          <p:nvPr/>
        </p:nvGrpSpPr>
        <p:grpSpPr bwMode="auto">
          <a:xfrm>
            <a:off x="779463" y="766763"/>
            <a:ext cx="8196262" cy="5049837"/>
            <a:chOff x="779928" y="766806"/>
            <a:chExt cx="8195983" cy="5049830"/>
          </a:xfrm>
        </p:grpSpPr>
        <p:pic>
          <p:nvPicPr>
            <p:cNvPr id="1024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928" y="766806"/>
              <a:ext cx="8195983" cy="504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779928" y="766806"/>
              <a:ext cx="877857" cy="3540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dirty="0"/>
            </a:p>
          </p:txBody>
        </p:sp>
      </p:grpSp>
    </p:spTree>
    <p:extLst>
      <p:ext uri="{BB962C8B-B14F-4D97-AF65-F5344CB8AC3E}">
        <p14:creationId xmlns:p14="http://schemas.microsoft.com/office/powerpoint/2010/main" val="2542146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525" y="555625"/>
            <a:ext cx="8515350"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776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2791" y="-15383"/>
            <a:ext cx="6983625" cy="638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721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09563" y="-82550"/>
            <a:ext cx="4759325" cy="831850"/>
          </a:xfrm>
          <a:prstGeom prst="rect">
            <a:avLst/>
          </a:prstGeom>
        </p:spPr>
        <p:txBody>
          <a:bodyPr wrap="none">
            <a:spAutoFit/>
          </a:bodyPr>
          <a:lstStyle/>
          <a:p>
            <a:pPr>
              <a:lnSpc>
                <a:spcPct val="150000"/>
              </a:lnSpc>
              <a:spcBef>
                <a:spcPts val="900"/>
              </a:spcBef>
              <a:spcAft>
                <a:spcPts val="900"/>
              </a:spcAft>
              <a:defRPr/>
            </a:pPr>
            <a:r>
              <a:rPr lang="pt-PT" sz="3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Objetivos Estratégicos:</a:t>
            </a:r>
            <a:endParaRPr lang="en-US" sz="3600" b="1" dirty="0">
              <a:solidFill>
                <a:schemeClr val="accent1">
                  <a:lumMod val="75000"/>
                </a:schemeClr>
              </a:solidFill>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8" name="Diagrama 7"/>
          <p:cNvGraphicFramePr/>
          <p:nvPr>
            <p:extLst>
              <p:ext uri="{D42A27DB-BD31-4B8C-83A1-F6EECF244321}">
                <p14:modId xmlns:p14="http://schemas.microsoft.com/office/powerpoint/2010/main" val="1786913082"/>
              </p:ext>
            </p:extLst>
          </p:nvPr>
        </p:nvGraphicFramePr>
        <p:xfrm>
          <a:off x="-74425" y="35718"/>
          <a:ext cx="8919586" cy="6747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7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982913" y="0"/>
            <a:ext cx="3548062" cy="923925"/>
          </a:xfrm>
          <a:prstGeom prst="rect">
            <a:avLst/>
          </a:prstGeom>
          <a:noFill/>
        </p:spPr>
        <p:txBody>
          <a:bodyPr wrap="none">
            <a:spAutoFit/>
          </a:bodyPr>
          <a:lstStyle/>
          <a:p>
            <a:pPr algn="ctr">
              <a:defRPr/>
            </a:pPr>
            <a:r>
              <a:rPr lang="pt-PT" sz="5400" dirty="0">
                <a:ln w="0"/>
                <a:solidFill>
                  <a:schemeClr val="accent1"/>
                </a:solidFill>
                <a:effectLst>
                  <a:outerShdw blurRad="38100" dist="25400" dir="5400000" algn="ctr" rotWithShape="0">
                    <a:srgbClr val="6E747A">
                      <a:alpha val="43000"/>
                    </a:srgbClr>
                  </a:outerShdw>
                </a:effectLst>
              </a:rPr>
              <a:t>ESTRUTURA</a:t>
            </a:r>
          </a:p>
        </p:txBody>
      </p:sp>
      <p:sp>
        <p:nvSpPr>
          <p:cNvPr id="16388" name="Retângulo 7"/>
          <p:cNvSpPr>
            <a:spLocks noChangeArrowheads="1"/>
          </p:cNvSpPr>
          <p:nvPr/>
        </p:nvSpPr>
        <p:spPr bwMode="auto">
          <a:xfrm>
            <a:off x="574675" y="561975"/>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pt-PT" altLang="en-US" sz="1800">
                <a:latin typeface="Arial" panose="020B0604020202020204" pitchFamily="34" charset="0"/>
              </a:rPr>
              <a:t>Três fases: </a:t>
            </a:r>
            <a:endParaRPr lang="en-US" altLang="en-US" sz="1800"/>
          </a:p>
        </p:txBody>
      </p:sp>
      <p:sp>
        <p:nvSpPr>
          <p:cNvPr id="9" name="Retângulo 8"/>
          <p:cNvSpPr/>
          <p:nvPr/>
        </p:nvSpPr>
        <p:spPr>
          <a:xfrm>
            <a:off x="1130300" y="1055688"/>
            <a:ext cx="7051675" cy="4126707"/>
          </a:xfrm>
          <a:prstGeom prst="rect">
            <a:avLst/>
          </a:prstGeom>
          <a:ln w="38100">
            <a:solidFill>
              <a:schemeClr val="accent1"/>
            </a:solidFill>
          </a:ln>
        </p:spPr>
        <p:txBody>
          <a:bodyPr>
            <a:spAutoFit/>
          </a:bodyPr>
          <a:lstStyle/>
          <a:p>
            <a:pPr algn="just">
              <a:lnSpc>
                <a:spcPct val="150000"/>
              </a:lnSpc>
              <a:spcBef>
                <a:spcPts val="500"/>
              </a:spcBef>
              <a:spcAft>
                <a:spcPts val="500"/>
              </a:spcAft>
              <a:defRPr/>
            </a:pPr>
            <a:r>
              <a:rPr lang="en-US" b="1" dirty="0">
                <a:latin typeface="Arial" panose="020B0604020202020204" pitchFamily="34" charset="0"/>
                <a:ea typeface="SimSun" panose="02010600030101010101" pitchFamily="2" charset="-122"/>
                <a:cs typeface="Times New Roman" panose="02020603050405020304" pitchFamily="18" charset="0"/>
              </a:rPr>
              <a:t> </a:t>
            </a:r>
            <a:r>
              <a:rPr lang="pt-PT" b="1" dirty="0">
                <a:latin typeface="Arial" panose="020B0604020202020204" pitchFamily="34" charset="0"/>
                <a:ea typeface="SimSun" panose="02010600030101010101" pitchFamily="2" charset="-122"/>
                <a:cs typeface="Times New Roman" panose="02020603050405020304" pitchFamily="18" charset="0"/>
              </a:rPr>
              <a:t>Fase 1 – Organização e seleção de Conteúdos</a:t>
            </a:r>
          </a:p>
          <a:p>
            <a:pPr marL="342900" indent="-342900" algn="just">
              <a:lnSpc>
                <a:spcPct val="150000"/>
              </a:lnSpc>
              <a:spcBef>
                <a:spcPts val="500"/>
              </a:spcBef>
              <a:spcAft>
                <a:spcPts val="500"/>
              </a:spcAft>
              <a:buFontTx/>
              <a:buAutoNum type="alphaLcParenR"/>
              <a:defRPr/>
            </a:pPr>
            <a:r>
              <a:rPr lang="pt-BR" sz="1400" dirty="0">
                <a:latin typeface="Arial" panose="020B0604020202020204" pitchFamily="34" charset="0"/>
                <a:ea typeface="SimSun" panose="02010600030101010101" pitchFamily="2" charset="-122"/>
                <a:cs typeface="Times New Roman" panose="02020603050405020304" pitchFamily="18" charset="0"/>
              </a:rPr>
              <a:t>Levantamento de conceitos recorrendo a terminologias de entidades como o DeCS , MeSH, a OMS, a CDC, e a consulta a especialistas das instituições parceiras </a:t>
            </a:r>
          </a:p>
          <a:p>
            <a:pPr marL="342900" indent="-342900" algn="just">
              <a:lnSpc>
                <a:spcPct val="150000"/>
              </a:lnSpc>
              <a:spcBef>
                <a:spcPts val="500"/>
              </a:spcBef>
              <a:spcAft>
                <a:spcPts val="500"/>
              </a:spcAft>
              <a:buFontTx/>
              <a:buAutoNum type="alphaLcParenR"/>
              <a:defRPr/>
            </a:pPr>
            <a:r>
              <a:rPr lang="pt-PT" sz="1600" dirty="0"/>
              <a:t>Seleção e organização dos vários tipos de conteúdos no domínio da Medicina Tropical e saúde pública nas instituições parceiras que possam ser integrados / ligados ao diretório.</a:t>
            </a:r>
          </a:p>
          <a:p>
            <a:pPr marL="342900" indent="-342900" algn="just">
              <a:lnSpc>
                <a:spcPct val="150000"/>
              </a:lnSpc>
              <a:spcBef>
                <a:spcPts val="500"/>
              </a:spcBef>
              <a:spcAft>
                <a:spcPts val="500"/>
              </a:spcAft>
              <a:buFontTx/>
              <a:buAutoNum type="alphaLcParenR"/>
              <a:defRPr/>
            </a:pPr>
            <a:r>
              <a:rPr lang="pt-BR" sz="1600" dirty="0">
                <a:ea typeface="SimSun" panose="02010600030101010101" pitchFamily="2" charset="-122"/>
                <a:cs typeface="Times New Roman" panose="02020603050405020304" pitchFamily="18" charset="0"/>
              </a:rPr>
              <a:t>Alargar parcerias a todas as Bibliotecas PALOP interessadas para construção de uma rede colaborativa.</a:t>
            </a:r>
          </a:p>
          <a:p>
            <a:pPr algn="just">
              <a:lnSpc>
                <a:spcPct val="150000"/>
              </a:lnSpc>
              <a:spcBef>
                <a:spcPts val="500"/>
              </a:spcBef>
              <a:spcAft>
                <a:spcPts val="500"/>
              </a:spcAft>
              <a:defRPr/>
            </a:pPr>
            <a:endParaRPr lang="pt-PT" sz="1400" dirty="0">
              <a:ea typeface="SimSun" panose="02010600030101010101" pitchFamily="2" charset="-122"/>
              <a:cs typeface="Times New Roman" panose="02020603050405020304" pitchFamily="18" charset="0"/>
            </a:endParaRPr>
          </a:p>
        </p:txBody>
      </p:sp>
      <p:pic>
        <p:nvPicPr>
          <p:cNvPr id="16390" name="Imagem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5043488"/>
            <a:ext cx="23717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806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33363"/>
            <a:ext cx="8629650" cy="5970587"/>
          </a:xfrm>
          <a:prstGeom prst="rect">
            <a:avLst/>
          </a:prstGeom>
          <a:solidFill>
            <a:schemeClr val="bg1"/>
          </a:solidFill>
          <a:ln w="44450">
            <a:solidFill>
              <a:schemeClr val="accent1"/>
            </a:solidFill>
            <a:miter lim="800000"/>
            <a:headEnd/>
            <a:tailEnd/>
          </a:ln>
        </p:spPr>
      </p:pic>
      <p:cxnSp>
        <p:nvCxnSpPr>
          <p:cNvPr id="3" name="Conexão reta unidirecional 2"/>
          <p:cNvCxnSpPr/>
          <p:nvPr/>
        </p:nvCxnSpPr>
        <p:spPr>
          <a:xfrm flipH="1">
            <a:off x="7527925" y="482600"/>
            <a:ext cx="849313" cy="346075"/>
          </a:xfrm>
          <a:prstGeom prst="straightConnector1">
            <a:avLst/>
          </a:prstGeom>
          <a:ln w="41275">
            <a:tailEnd type="triangle"/>
          </a:ln>
        </p:spPr>
        <p:style>
          <a:lnRef idx="2">
            <a:schemeClr val="accent2"/>
          </a:lnRef>
          <a:fillRef idx="0">
            <a:schemeClr val="accent2"/>
          </a:fillRef>
          <a:effectRef idx="1">
            <a:schemeClr val="accent2"/>
          </a:effectRef>
          <a:fontRef idx="minor">
            <a:schemeClr val="tx1"/>
          </a:fontRef>
        </p:style>
      </p:cxnSp>
      <p:cxnSp>
        <p:nvCxnSpPr>
          <p:cNvPr id="8" name="Conexão reta unidirecional 7"/>
          <p:cNvCxnSpPr/>
          <p:nvPr/>
        </p:nvCxnSpPr>
        <p:spPr>
          <a:xfrm flipH="1">
            <a:off x="2317750" y="2697163"/>
            <a:ext cx="849313" cy="346075"/>
          </a:xfrm>
          <a:prstGeom prst="straightConnector1">
            <a:avLst/>
          </a:prstGeom>
          <a:ln w="41275">
            <a:tailEnd type="triangle"/>
          </a:ln>
        </p:spPr>
        <p:style>
          <a:lnRef idx="2">
            <a:schemeClr val="accent2"/>
          </a:lnRef>
          <a:fillRef idx="0">
            <a:schemeClr val="accent2"/>
          </a:fillRef>
          <a:effectRef idx="1">
            <a:schemeClr val="accent2"/>
          </a:effectRef>
          <a:fontRef idx="minor">
            <a:schemeClr val="tx1"/>
          </a:fontRef>
        </p:style>
      </p:cxnSp>
      <p:cxnSp>
        <p:nvCxnSpPr>
          <p:cNvPr id="9" name="Conexão reta unidirecional 8"/>
          <p:cNvCxnSpPr/>
          <p:nvPr/>
        </p:nvCxnSpPr>
        <p:spPr>
          <a:xfrm flipH="1">
            <a:off x="1905000" y="3835400"/>
            <a:ext cx="850900" cy="346075"/>
          </a:xfrm>
          <a:prstGeom prst="straightConnector1">
            <a:avLst/>
          </a:prstGeom>
          <a:ln w="41275">
            <a:tailEnd type="triangle"/>
          </a:ln>
        </p:spPr>
        <p:style>
          <a:lnRef idx="2">
            <a:schemeClr val="accent2"/>
          </a:lnRef>
          <a:fillRef idx="0">
            <a:schemeClr val="accent2"/>
          </a:fillRef>
          <a:effectRef idx="1">
            <a:schemeClr val="accent2"/>
          </a:effectRef>
          <a:fontRef idx="minor">
            <a:schemeClr val="tx1"/>
          </a:fontRef>
        </p:style>
      </p:cxnSp>
      <p:pic>
        <p:nvPicPr>
          <p:cNvPr id="17415" name="Image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2263" y="4681538"/>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exão reta unidirecional 10"/>
          <p:cNvCxnSpPr/>
          <p:nvPr/>
        </p:nvCxnSpPr>
        <p:spPr>
          <a:xfrm flipH="1">
            <a:off x="6011863" y="5453063"/>
            <a:ext cx="850900" cy="346075"/>
          </a:xfrm>
          <a:prstGeom prst="straightConnector1">
            <a:avLst/>
          </a:prstGeom>
          <a:ln w="4127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29115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850900" y="490538"/>
            <a:ext cx="7885113" cy="5594350"/>
          </a:xfrm>
          <a:prstGeom prst="rect">
            <a:avLst/>
          </a:prstGeom>
          <a:ln w="38100">
            <a:solidFill>
              <a:schemeClr val="accent1"/>
            </a:solidFill>
          </a:ln>
        </p:spPr>
        <p:txBody>
          <a:bodyPr>
            <a:spAutoFit/>
          </a:bodyPr>
          <a:lstStyle/>
          <a:p>
            <a:pPr algn="just">
              <a:lnSpc>
                <a:spcPct val="150000"/>
              </a:lnSpc>
              <a:spcBef>
                <a:spcPts val="500"/>
              </a:spcBef>
              <a:spcAft>
                <a:spcPts val="500"/>
              </a:spcAft>
              <a:defRPr/>
            </a:pPr>
            <a:r>
              <a:rPr lang="en-US" b="1" dirty="0">
                <a:latin typeface="Arial" panose="020B0604020202020204" pitchFamily="34" charset="0"/>
                <a:ea typeface="SimSun" panose="02010600030101010101" pitchFamily="2" charset="-122"/>
                <a:cs typeface="Times New Roman" panose="02020603050405020304" pitchFamily="18" charset="0"/>
              </a:rPr>
              <a:t> </a:t>
            </a:r>
            <a:r>
              <a:rPr lang="pt-PT" b="1" dirty="0">
                <a:latin typeface="Arial" panose="020B0604020202020204" pitchFamily="34" charset="0"/>
                <a:ea typeface="SimSun" panose="02010600030101010101" pitchFamily="2" charset="-122"/>
                <a:cs typeface="Times New Roman" panose="02020603050405020304" pitchFamily="18" charset="0"/>
              </a:rPr>
              <a:t>Fase 2 – </a:t>
            </a:r>
            <a:r>
              <a:rPr lang="pt-PT" sz="2000" b="1" dirty="0"/>
              <a:t>Literacia de Saúde em Acesso Aberto</a:t>
            </a:r>
          </a:p>
          <a:p>
            <a:pPr algn="just">
              <a:lnSpc>
                <a:spcPct val="150000"/>
              </a:lnSpc>
              <a:spcBef>
                <a:spcPts val="500"/>
              </a:spcBef>
              <a:spcAft>
                <a:spcPts val="500"/>
              </a:spcAft>
              <a:defRPr/>
            </a:pPr>
            <a:r>
              <a:rPr lang="pt-PT" sz="1400" dirty="0">
                <a:latin typeface="Arial" panose="020B0604020202020204" pitchFamily="34" charset="0"/>
                <a:ea typeface="SimSun" panose="02010600030101010101" pitchFamily="2" charset="-122"/>
                <a:cs typeface="Times New Roman" panose="02020603050405020304" pitchFamily="18" charset="0"/>
              </a:rPr>
              <a:t>Dá continuidade à primeira fase e permite:</a:t>
            </a:r>
          </a:p>
          <a:p>
            <a:pPr marL="342900" indent="-342900" algn="just">
              <a:lnSpc>
                <a:spcPct val="150000"/>
              </a:lnSpc>
              <a:buFontTx/>
              <a:buAutoNum type="alphaLcParenR"/>
              <a:defRPr/>
            </a:pPr>
            <a:r>
              <a:rPr lang="pt-BR" sz="1400" dirty="0">
                <a:latin typeface="Arial" panose="020B0604020202020204" pitchFamily="34" charset="0"/>
                <a:cs typeface="Arial" panose="020B0604020202020204" pitchFamily="34" charset="0"/>
              </a:rPr>
              <a:t>Desenvolver as </a:t>
            </a:r>
            <a:r>
              <a:rPr lang="pt-BR" sz="1400" b="1" dirty="0">
                <a:solidFill>
                  <a:schemeClr val="accent1"/>
                </a:solidFill>
                <a:latin typeface="Arial" panose="020B0604020202020204" pitchFamily="34" charset="0"/>
                <a:cs typeface="Arial" panose="020B0604020202020204" pitchFamily="34" charset="0"/>
              </a:rPr>
              <a:t>competências dos profissionais de saúde</a:t>
            </a:r>
            <a:r>
              <a:rPr lang="pt-BR" sz="1400" dirty="0">
                <a:latin typeface="Arial" panose="020B0604020202020204" pitchFamily="34" charset="0"/>
                <a:cs typeface="Arial" panose="020B0604020202020204" pitchFamily="34" charset="0"/>
              </a:rPr>
              <a:t> nos PALOP em estratégias de pesquisa de informação com vista a uma boa tomada de decisão na gestão ou na prática clínica. </a:t>
            </a:r>
          </a:p>
          <a:p>
            <a:pPr marL="342900" indent="-342900" algn="just">
              <a:lnSpc>
                <a:spcPct val="150000"/>
              </a:lnSpc>
              <a:buFontTx/>
              <a:buAutoNum type="alphaLcParenR"/>
              <a:defRPr/>
            </a:pPr>
            <a:r>
              <a:rPr lang="pt-BR" sz="1400" dirty="0">
                <a:latin typeface="Arial" panose="020B0604020202020204" pitchFamily="34" charset="0"/>
                <a:cs typeface="Arial" panose="020B0604020202020204" pitchFamily="34" charset="0"/>
              </a:rPr>
              <a:t>apoiar e </a:t>
            </a:r>
            <a:r>
              <a:rPr lang="pt-BR" sz="1400" b="1" dirty="0">
                <a:solidFill>
                  <a:schemeClr val="accent1"/>
                </a:solidFill>
                <a:latin typeface="Arial" panose="020B0604020202020204" pitchFamily="34" charset="0"/>
                <a:cs typeface="Arial" panose="020B0604020202020204" pitchFamily="34" charset="0"/>
              </a:rPr>
              <a:t>orientar os bibliotecários das universidades e os bibliotecários de saúde nos PALOP </a:t>
            </a:r>
            <a:r>
              <a:rPr lang="pt-BR" sz="1400" dirty="0">
                <a:latin typeface="Arial" panose="020B0604020202020204" pitchFamily="34" charset="0"/>
                <a:cs typeface="Arial" panose="020B0604020202020204" pitchFamily="34" charset="0"/>
              </a:rPr>
              <a:t>dos no uso adequado dos recursos e conteúdos disponíveis, nomeadamente, </a:t>
            </a:r>
            <a:r>
              <a:rPr lang="pt-BR" sz="1400" b="1" dirty="0">
                <a:solidFill>
                  <a:schemeClr val="accent1"/>
                </a:solidFill>
                <a:latin typeface="Arial" panose="020B0604020202020204" pitchFamily="34" charset="0"/>
                <a:cs typeface="Arial" panose="020B0604020202020204" pitchFamily="34" charset="0"/>
              </a:rPr>
              <a:t>bases de dados e repositórios em acesso aberto </a:t>
            </a:r>
            <a:r>
              <a:rPr lang="pt-BR" sz="1400" dirty="0">
                <a:latin typeface="Arial" panose="020B0604020202020204" pitchFamily="34" charset="0"/>
                <a:cs typeface="Arial" panose="020B0604020202020204" pitchFamily="34" charset="0"/>
              </a:rPr>
              <a:t>e na </a:t>
            </a:r>
            <a:r>
              <a:rPr lang="pt-BR" sz="1400" b="1" dirty="0">
                <a:solidFill>
                  <a:schemeClr val="accent1"/>
                </a:solidFill>
                <a:latin typeface="Arial" panose="020B0604020202020204" pitchFamily="34" charset="0"/>
                <a:cs typeface="Arial" panose="020B0604020202020204" pitchFamily="34" charset="0"/>
              </a:rPr>
              <a:t>gestão dos dados científicos</a:t>
            </a:r>
            <a:r>
              <a:rPr lang="pt-BR" sz="1400" dirty="0">
                <a:latin typeface="Arial" panose="020B0604020202020204" pitchFamily="34" charset="0"/>
                <a:cs typeface="Arial" panose="020B0604020202020204" pitchFamily="34" charset="0"/>
              </a:rPr>
              <a:t>, dando a conhecer novas fontes de informação e desenvolvendo </a:t>
            </a:r>
            <a:r>
              <a:rPr lang="pt-BR" sz="1400" b="1" dirty="0">
                <a:solidFill>
                  <a:schemeClr val="accent1"/>
                </a:solidFill>
                <a:latin typeface="Arial" panose="020B0604020202020204" pitchFamily="34" charset="0"/>
                <a:cs typeface="Arial" panose="020B0604020202020204" pitchFamily="34" charset="0"/>
              </a:rPr>
              <a:t>programa de formação</a:t>
            </a:r>
            <a:r>
              <a:rPr lang="pt-BR" sz="1400" dirty="0">
                <a:latin typeface="Arial" panose="020B0604020202020204" pitchFamily="34" charset="0"/>
                <a:cs typeface="Arial" panose="020B0604020202020204" pitchFamily="34" charset="0"/>
              </a:rPr>
              <a:t> e </a:t>
            </a:r>
            <a:r>
              <a:rPr lang="pt-BR" sz="1400" b="1" dirty="0">
                <a:solidFill>
                  <a:schemeClr val="accent1"/>
                </a:solidFill>
                <a:latin typeface="Arial" panose="020B0604020202020204" pitchFamily="34" charset="0"/>
                <a:cs typeface="Arial" panose="020B0604020202020204" pitchFamily="34" charset="0"/>
              </a:rPr>
              <a:t>consultoria em parceria</a:t>
            </a:r>
            <a:r>
              <a:rPr lang="pt-BR" sz="1400" dirty="0">
                <a:latin typeface="Arial" panose="020B0604020202020204" pitchFamily="34" charset="0"/>
                <a:cs typeface="Arial" panose="020B0604020202020204" pitchFamily="34" charset="0"/>
              </a:rPr>
              <a:t>.</a:t>
            </a:r>
          </a:p>
          <a:p>
            <a:pPr marL="342900" indent="-342900" algn="just">
              <a:lnSpc>
                <a:spcPct val="150000"/>
              </a:lnSpc>
              <a:buFontTx/>
              <a:buAutoNum type="alphaLcParenR"/>
              <a:defRPr/>
            </a:pPr>
            <a:r>
              <a:rPr lang="pt-BR" sz="1400" dirty="0">
                <a:latin typeface="Arial" panose="020B0604020202020204" pitchFamily="34" charset="0"/>
                <a:cs typeface="Arial" panose="020B0604020202020204" pitchFamily="34" charset="0"/>
              </a:rPr>
              <a:t>Desenvolver ofertas formativas com recurso a metodologias </a:t>
            </a:r>
            <a:r>
              <a:rPr lang="pt-BR" sz="1400" b="1" dirty="0">
                <a:solidFill>
                  <a:schemeClr val="accent1"/>
                </a:solidFill>
                <a:latin typeface="Arial" panose="020B0604020202020204" pitchFamily="34" charset="0"/>
                <a:cs typeface="Arial" panose="020B0604020202020204" pitchFamily="34" charset="0"/>
              </a:rPr>
              <a:t>eLearning</a:t>
            </a:r>
            <a:r>
              <a:rPr lang="pt-BR" sz="1400" dirty="0">
                <a:latin typeface="Arial" panose="020B0604020202020204" pitchFamily="34" charset="0"/>
                <a:cs typeface="Arial" panose="020B0604020202020204" pitchFamily="34" charset="0"/>
              </a:rPr>
              <a:t>, tutoriais e </a:t>
            </a:r>
            <a:r>
              <a:rPr lang="pt-BR" sz="1400" b="1" dirty="0">
                <a:solidFill>
                  <a:schemeClr val="accent1"/>
                </a:solidFill>
                <a:latin typeface="Arial" panose="020B0604020202020204" pitchFamily="34" charset="0"/>
                <a:cs typeface="Arial" panose="020B0604020202020204" pitchFamily="34" charset="0"/>
              </a:rPr>
              <a:t>MOOCs</a:t>
            </a:r>
            <a:r>
              <a:rPr lang="pt-BR" sz="1400" dirty="0">
                <a:latin typeface="Arial" panose="020B0604020202020204" pitchFamily="34" charset="0"/>
                <a:cs typeface="Arial" panose="020B0604020202020204" pitchFamily="34" charset="0"/>
              </a:rPr>
              <a:t> a disponibilizar online para consulta numa área do Diretório em acesso aberto, não obstante se recorra também a </a:t>
            </a:r>
            <a:r>
              <a:rPr lang="pt-BR" sz="1400" b="1" dirty="0">
                <a:solidFill>
                  <a:schemeClr val="accent1"/>
                </a:solidFill>
                <a:latin typeface="Arial" panose="020B0604020202020204" pitchFamily="34" charset="0"/>
                <a:cs typeface="Arial" panose="020B0604020202020204" pitchFamily="34" charset="0"/>
              </a:rPr>
              <a:t>formação presencial</a:t>
            </a:r>
            <a:r>
              <a:rPr lang="pt-BR" sz="1400" dirty="0">
                <a:latin typeface="Arial" panose="020B0604020202020204" pitchFamily="34" charset="0"/>
                <a:cs typeface="Arial" panose="020B0604020202020204" pitchFamily="34" charset="0"/>
              </a:rPr>
              <a:t>.</a:t>
            </a:r>
          </a:p>
          <a:p>
            <a:pPr marL="342900" indent="-342900" algn="just">
              <a:lnSpc>
                <a:spcPct val="150000"/>
              </a:lnSpc>
              <a:buFontTx/>
              <a:buAutoNum type="alphaLcParenR"/>
              <a:defRPr/>
            </a:pPr>
            <a:r>
              <a:rPr lang="pt-BR" sz="1400" dirty="0">
                <a:latin typeface="Arial" panose="020B0604020202020204" pitchFamily="34" charset="0"/>
                <a:cs typeface="Arial" panose="020B0604020202020204" pitchFamily="34" charset="0"/>
              </a:rPr>
              <a:t>Promover </a:t>
            </a:r>
            <a:r>
              <a:rPr lang="pt-BR" sz="1400" b="1" dirty="0">
                <a:solidFill>
                  <a:schemeClr val="accent1"/>
                </a:solidFill>
                <a:latin typeface="Arial" panose="020B0604020202020204" pitchFamily="34" charset="0"/>
                <a:cs typeface="Arial" panose="020B0604020202020204" pitchFamily="34" charset="0"/>
              </a:rPr>
              <a:t>projetos editoriais e científicos</a:t>
            </a:r>
            <a:r>
              <a:rPr lang="pt-BR" sz="1400" dirty="0">
                <a:latin typeface="Arial" panose="020B0604020202020204" pitchFamily="34" charset="0"/>
                <a:cs typeface="Arial" panose="020B0604020202020204" pitchFamily="34" charset="0"/>
              </a:rPr>
              <a:t>; conferências e workshops no âmbito da Medicina Tropical e da Saúde Pública </a:t>
            </a:r>
          </a:p>
          <a:p>
            <a:pPr marL="342900" indent="-342900" algn="just">
              <a:lnSpc>
                <a:spcPct val="150000"/>
              </a:lnSpc>
              <a:buFontTx/>
              <a:buAutoNum type="alphaLcParenR"/>
              <a:defRPr/>
            </a:pPr>
            <a:r>
              <a:rPr lang="pt-BR" sz="1400" dirty="0">
                <a:latin typeface="Arial" panose="020B0604020202020204" pitchFamily="34" charset="0"/>
                <a:cs typeface="Arial" panose="020B0604020202020204" pitchFamily="34" charset="0"/>
              </a:rPr>
              <a:t>Produzir</a:t>
            </a:r>
            <a:r>
              <a:rPr lang="pt-BR" sz="1400" b="1" dirty="0">
                <a:solidFill>
                  <a:schemeClr val="accent1"/>
                </a:solidFill>
                <a:latin typeface="Arial" panose="020B0604020202020204" pitchFamily="34" charset="0"/>
                <a:cs typeface="Arial" panose="020B0604020202020204" pitchFamily="34" charset="0"/>
              </a:rPr>
              <a:t> Indicadores </a:t>
            </a:r>
            <a:r>
              <a:rPr lang="pt-BR" sz="1400" dirty="0">
                <a:latin typeface="Arial" panose="020B0604020202020204" pitchFamily="34" charset="0"/>
                <a:cs typeface="Arial" panose="020B0604020202020204" pitchFamily="34" charset="0"/>
              </a:rPr>
              <a:t>de Medicina Tropical e Saúde Pública Internacional</a:t>
            </a:r>
            <a:endParaRPr lang="pt-PT" sz="1400" dirty="0">
              <a:latin typeface="Arial" panose="020B0604020202020204" pitchFamily="34" charset="0"/>
              <a:cs typeface="Arial" panose="020B0604020202020204" pitchFamily="34" charset="0"/>
            </a:endParaRPr>
          </a:p>
        </p:txBody>
      </p:sp>
      <p:pic>
        <p:nvPicPr>
          <p:cNvPr id="1843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581025"/>
            <a:ext cx="232886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409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tângulo 6"/>
          <p:cNvSpPr>
            <a:spLocks noChangeArrowheads="1"/>
          </p:cNvSpPr>
          <p:nvPr/>
        </p:nvSpPr>
        <p:spPr bwMode="auto">
          <a:xfrm>
            <a:off x="195263" y="392113"/>
            <a:ext cx="8429625" cy="50069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lnSpc>
                <a:spcPct val="150000"/>
              </a:lnSpc>
              <a:spcBef>
                <a:spcPts val="500"/>
              </a:spcBef>
              <a:spcAft>
                <a:spcPts val="500"/>
              </a:spcAft>
              <a:buFontTx/>
              <a:buNone/>
            </a:pPr>
            <a:r>
              <a:rPr lang="en-US" altLang="en-US" sz="1800" b="1" dirty="0">
                <a:latin typeface="Arial" panose="020B0604020202020204" pitchFamily="34" charset="0"/>
                <a:ea typeface="SimSun" panose="02010600030101010101" pitchFamily="2" charset="-122"/>
                <a:cs typeface="Times New Roman" panose="02020603050405020304" pitchFamily="18" charset="0"/>
              </a:rPr>
              <a:t> </a:t>
            </a:r>
            <a:r>
              <a:rPr lang="pt-PT" altLang="en-US" sz="1800" b="1" dirty="0">
                <a:latin typeface="Arial" panose="020B0604020202020204" pitchFamily="34" charset="0"/>
                <a:ea typeface="SimSun" panose="02010600030101010101" pitchFamily="2" charset="-122"/>
                <a:cs typeface="Times New Roman" panose="02020603050405020304" pitchFamily="18" charset="0"/>
              </a:rPr>
              <a:t>Fase 3 – </a:t>
            </a:r>
            <a:r>
              <a:rPr lang="pt-PT" altLang="en-US" sz="2000" b="1" dirty="0">
                <a:ea typeface="SimSun" panose="02010600030101010101" pitchFamily="2" charset="-122"/>
                <a:cs typeface="Times New Roman" panose="02020603050405020304" pitchFamily="18" charset="0"/>
              </a:rPr>
              <a:t>Literacia e Comunicação Cidadã</a:t>
            </a:r>
          </a:p>
          <a:p>
            <a:pPr algn="just">
              <a:lnSpc>
                <a:spcPct val="150000"/>
              </a:lnSpc>
              <a:spcBef>
                <a:spcPts val="500"/>
              </a:spcBef>
              <a:spcAft>
                <a:spcPts val="500"/>
              </a:spcAft>
              <a:buFontTx/>
              <a:buNone/>
            </a:pPr>
            <a:r>
              <a:rPr lang="pt-BR" altLang="en-US" sz="1400" dirty="0">
                <a:latin typeface="Arial" panose="020B0604020202020204" pitchFamily="34" charset="0"/>
                <a:ea typeface="SimSun" panose="02010600030101010101" pitchFamily="2" charset="-122"/>
                <a:cs typeface="Arial" panose="020B0604020202020204" pitchFamily="34" charset="0"/>
              </a:rPr>
              <a:t>Esta fase do projeto MedTROP está centrada no cidadão. A interação do cidadão com a ciência e a sua educação e informação poderá se transformar numa forma de </a:t>
            </a:r>
            <a:r>
              <a:rPr lang="pt-BR" altLang="en-US" sz="1400" dirty="0">
                <a:solidFill>
                  <a:srgbClr val="C00000"/>
                </a:solidFill>
                <a:latin typeface="Arial" panose="020B0604020202020204" pitchFamily="34" charset="0"/>
                <a:ea typeface="SimSun" panose="02010600030101010101" pitchFamily="2" charset="-122"/>
                <a:cs typeface="Arial" panose="020B0604020202020204" pitchFamily="34" charset="0"/>
              </a:rPr>
              <a:t>prevenção e de transformação dos hábitos de saúde pública.</a:t>
            </a:r>
            <a:endParaRPr lang="pt-PT" altLang="en-US" sz="1400" dirty="0">
              <a:solidFill>
                <a:srgbClr val="C0000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Bef>
                <a:spcPts val="500"/>
              </a:spcBef>
              <a:spcAft>
                <a:spcPts val="500"/>
              </a:spcAft>
              <a:buFontTx/>
              <a:buNone/>
            </a:pPr>
            <a:r>
              <a:rPr lang="pt-PT" altLang="en-US" sz="1400" dirty="0">
                <a:latin typeface="Arial" panose="020B0604020202020204" pitchFamily="34" charset="0"/>
                <a:ea typeface="SimSun" panose="02010600030101010101" pitchFamily="2" charset="-122"/>
                <a:cs typeface="Arial" panose="020B0604020202020204" pitchFamily="34" charset="0"/>
              </a:rPr>
              <a:t>a) </a:t>
            </a:r>
            <a:r>
              <a:rPr lang="pt-BR" altLang="en-US" sz="1400" dirty="0">
                <a:latin typeface="Arial" panose="020B0604020202020204" pitchFamily="34" charset="0"/>
                <a:ea typeface="SimSun" panose="02010600030101010101" pitchFamily="2" charset="-122"/>
                <a:cs typeface="Arial" panose="020B0604020202020204" pitchFamily="34" charset="0"/>
              </a:rPr>
              <a:t>Promover </a:t>
            </a:r>
            <a:r>
              <a:rPr lang="pt-BR" altLang="en-US" sz="1400" dirty="0">
                <a:solidFill>
                  <a:srgbClr val="C00000"/>
                </a:solidFill>
                <a:latin typeface="Arial" panose="020B0604020202020204" pitchFamily="34" charset="0"/>
                <a:ea typeface="SimSun" panose="02010600030101010101" pitchFamily="2" charset="-122"/>
                <a:cs typeface="Arial" panose="020B0604020202020204" pitchFamily="34" charset="0"/>
              </a:rPr>
              <a:t>ações de sensibilização do cidadão e campanhas de educação em saúde pública e alfabetização digital</a:t>
            </a:r>
            <a:r>
              <a:rPr lang="pt-BR" altLang="en-US" sz="1400" dirty="0">
                <a:latin typeface="Arial" panose="020B0604020202020204" pitchFamily="34" charset="0"/>
                <a:ea typeface="SimSun" panose="02010600030101010101" pitchFamily="2" charset="-122"/>
                <a:cs typeface="Arial" panose="020B0604020202020204" pitchFamily="34" charset="0"/>
              </a:rPr>
              <a:t> através da oferta formativa online e presencial centradas no cidadão utilizando o diretório MedTROP.</a:t>
            </a:r>
            <a:endParaRPr lang="pt-PT" altLang="en-US"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Bef>
                <a:spcPts val="500"/>
              </a:spcBef>
              <a:spcAft>
                <a:spcPts val="500"/>
              </a:spcAft>
              <a:buFontTx/>
              <a:buNone/>
            </a:pPr>
            <a:r>
              <a:rPr lang="pt-PT" altLang="en-US" sz="1400" dirty="0">
                <a:latin typeface="Arial" panose="020B0604020202020204" pitchFamily="34" charset="0"/>
                <a:ea typeface="SimSun" panose="02010600030101010101" pitchFamily="2" charset="-122"/>
                <a:cs typeface="Arial" panose="020B0604020202020204" pitchFamily="34" charset="0"/>
              </a:rPr>
              <a:t> b) </a:t>
            </a:r>
            <a:r>
              <a:rPr lang="pt-BR" altLang="en-US" sz="1400" dirty="0">
                <a:latin typeface="Arial" panose="020B0604020202020204" pitchFamily="34" charset="0"/>
                <a:ea typeface="SimSun" panose="02010600030101010101" pitchFamily="2" charset="-122"/>
                <a:cs typeface="Arial" panose="020B0604020202020204" pitchFamily="34" charset="0"/>
              </a:rPr>
              <a:t>Disponibilizar </a:t>
            </a:r>
            <a:r>
              <a:rPr lang="pt-BR" altLang="en-US" sz="1400" dirty="0">
                <a:solidFill>
                  <a:srgbClr val="C00000"/>
                </a:solidFill>
                <a:latin typeface="Arial" panose="020B0604020202020204" pitchFamily="34" charset="0"/>
                <a:ea typeface="SimSun" panose="02010600030101010101" pitchFamily="2" charset="-122"/>
                <a:cs typeface="Arial" panose="020B0604020202020204" pitchFamily="34" charset="0"/>
              </a:rPr>
              <a:t>materiais e informação relacionada com ciência cidadã </a:t>
            </a:r>
            <a:r>
              <a:rPr lang="pt-BR" altLang="en-US" sz="1400" dirty="0">
                <a:latin typeface="Arial" panose="020B0604020202020204" pitchFamily="34" charset="0"/>
                <a:ea typeface="SimSun" panose="02010600030101010101" pitchFamily="2" charset="-122"/>
                <a:cs typeface="Arial" panose="020B0604020202020204" pitchFamily="34" charset="0"/>
              </a:rPr>
              <a:t>no Diretório MedTROP.</a:t>
            </a:r>
          </a:p>
          <a:p>
            <a:pPr algn="just">
              <a:lnSpc>
                <a:spcPct val="150000"/>
              </a:lnSpc>
              <a:spcBef>
                <a:spcPts val="500"/>
              </a:spcBef>
              <a:spcAft>
                <a:spcPts val="500"/>
              </a:spcAft>
              <a:buFontTx/>
              <a:buNone/>
            </a:pPr>
            <a:r>
              <a:rPr lang="pt-BR" altLang="en-US" sz="1400" dirty="0">
                <a:latin typeface="Arial" panose="020B0604020202020204" pitchFamily="34" charset="0"/>
                <a:ea typeface="SimSun" panose="02010600030101010101" pitchFamily="2" charset="-122"/>
                <a:cs typeface="Arial" panose="020B0604020202020204" pitchFamily="34" charset="0"/>
              </a:rPr>
              <a:t>c) Criar uma área de </a:t>
            </a:r>
            <a:r>
              <a:rPr lang="pt-BR" altLang="en-US" sz="1400" dirty="0">
                <a:solidFill>
                  <a:srgbClr val="C00000"/>
                </a:solidFill>
                <a:latin typeface="Arial" panose="020B0604020202020204" pitchFamily="34" charset="0"/>
                <a:ea typeface="SimSun" panose="02010600030101010101" pitchFamily="2" charset="-122"/>
                <a:cs typeface="Arial" panose="020B0604020202020204" pitchFamily="34" charset="0"/>
              </a:rPr>
              <a:t>FAQ’s </a:t>
            </a:r>
            <a:r>
              <a:rPr lang="pt-BR" altLang="en-US" sz="1400" dirty="0">
                <a:latin typeface="Arial" panose="020B0604020202020204" pitchFamily="34" charset="0"/>
                <a:ea typeface="SimSun" panose="02010600030101010101" pitchFamily="2" charset="-122"/>
                <a:cs typeface="Arial" panose="020B0604020202020204" pitchFamily="34" charset="0"/>
              </a:rPr>
              <a:t>para interação com o cidadão no diretório MedTROP.</a:t>
            </a:r>
          </a:p>
          <a:p>
            <a:pPr algn="just">
              <a:lnSpc>
                <a:spcPct val="150000"/>
              </a:lnSpc>
              <a:spcBef>
                <a:spcPts val="500"/>
              </a:spcBef>
              <a:spcAft>
                <a:spcPts val="500"/>
              </a:spcAft>
              <a:buFontTx/>
              <a:buNone/>
            </a:pPr>
            <a:r>
              <a:rPr lang="pt-BR" altLang="en-US" sz="1400" dirty="0">
                <a:latin typeface="Arial" panose="020B0604020202020204" pitchFamily="34" charset="0"/>
                <a:ea typeface="SimSun" panose="02010600030101010101" pitchFamily="2" charset="-122"/>
                <a:cs typeface="Arial" panose="020B0604020202020204" pitchFamily="34" charset="0"/>
              </a:rPr>
              <a:t>d) </a:t>
            </a:r>
            <a:r>
              <a:rPr lang="pt-BR" altLang="en-US" sz="1400" dirty="0">
                <a:solidFill>
                  <a:srgbClr val="C00000"/>
                </a:solidFill>
                <a:latin typeface="Arial" panose="020B0604020202020204" pitchFamily="34" charset="0"/>
                <a:ea typeface="SimSun" panose="02010600030101010101" pitchFamily="2" charset="-122"/>
                <a:cs typeface="Arial" panose="020B0604020202020204" pitchFamily="34" charset="0"/>
              </a:rPr>
              <a:t>Publicar os resultados desta experiência em acesso aberto</a:t>
            </a:r>
            <a:r>
              <a:rPr lang="pt-BR" altLang="en-US" sz="1400" dirty="0">
                <a:latin typeface="Arial" panose="020B0604020202020204" pitchFamily="34" charset="0"/>
                <a:ea typeface="SimSun" panose="02010600030101010101" pitchFamily="2" charset="-122"/>
                <a:cs typeface="Arial" panose="020B0604020202020204" pitchFamily="34" charset="0"/>
              </a:rPr>
              <a:t>.</a:t>
            </a:r>
          </a:p>
          <a:p>
            <a:pPr algn="just">
              <a:lnSpc>
                <a:spcPct val="150000"/>
              </a:lnSpc>
              <a:spcBef>
                <a:spcPts val="500"/>
              </a:spcBef>
              <a:spcAft>
                <a:spcPts val="500"/>
              </a:spcAft>
              <a:buFontTx/>
              <a:buNone/>
            </a:pPr>
            <a:endParaRPr lang="pt-BR" altLang="en-US"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Bef>
                <a:spcPts val="500"/>
              </a:spcBef>
              <a:spcAft>
                <a:spcPts val="500"/>
              </a:spcAft>
              <a:buFontTx/>
              <a:buNone/>
            </a:pPr>
            <a:endParaRPr lang="pt-PT" altLang="en-US" sz="1400" dirty="0">
              <a:latin typeface="Arial" panose="020B0604020202020204" pitchFamily="34" charset="0"/>
              <a:ea typeface="SimSun" panose="02010600030101010101" pitchFamily="2" charset="-122"/>
              <a:cs typeface="Arial" panose="020B0604020202020204" pitchFamily="34" charset="0"/>
            </a:endParaRPr>
          </a:p>
        </p:txBody>
      </p:sp>
      <p:grpSp>
        <p:nvGrpSpPr>
          <p:cNvPr id="19460" name="Grupo 8"/>
          <p:cNvGrpSpPr>
            <a:grpSpLocks/>
          </p:cNvGrpSpPr>
          <p:nvPr/>
        </p:nvGrpSpPr>
        <p:grpSpPr bwMode="auto">
          <a:xfrm>
            <a:off x="5646183" y="4053526"/>
            <a:ext cx="2885076" cy="2206347"/>
            <a:chOff x="5126453" y="3971099"/>
            <a:chExt cx="3745799" cy="2628090"/>
          </a:xfrm>
        </p:grpSpPr>
        <p:pic>
          <p:nvPicPr>
            <p:cNvPr id="19461"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6453" y="3971099"/>
              <a:ext cx="3745799" cy="235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5196127" y="6293157"/>
              <a:ext cx="2410383" cy="306032"/>
            </a:xfrm>
            <a:prstGeom prst="rect">
              <a:avLst/>
            </a:prstGeom>
            <a:noFill/>
          </p:spPr>
          <p:txBody>
            <a:bodyPr>
              <a:spAutoFit/>
            </a:bodyPr>
            <a:lstStyle/>
            <a:p>
              <a:pPr>
                <a:defRPr/>
              </a:pPr>
              <a:r>
                <a:rPr lang="pt-PT" sz="1400" dirty="0" err="1">
                  <a:solidFill>
                    <a:schemeClr val="bg1">
                      <a:lumMod val="50000"/>
                    </a:schemeClr>
                  </a:solidFill>
                </a:rPr>
                <a:t>Fonte:LAISS</a:t>
              </a:r>
              <a:r>
                <a:rPr lang="pt-PT" sz="1400" dirty="0">
                  <a:solidFill>
                    <a:schemeClr val="bg1">
                      <a:lumMod val="50000"/>
                    </a:schemeClr>
                  </a:solidFill>
                </a:rPr>
                <a:t>/</a:t>
              </a:r>
              <a:r>
                <a:rPr lang="pt-PT" sz="1400" dirty="0" err="1">
                  <a:solidFill>
                    <a:schemeClr val="bg1">
                      <a:lumMod val="50000"/>
                    </a:schemeClr>
                  </a:solidFill>
                </a:rPr>
                <a:t>Fiocruz</a:t>
              </a:r>
              <a:endParaRPr lang="en-US" sz="1400" dirty="0">
                <a:solidFill>
                  <a:schemeClr val="bg1">
                    <a:lumMod val="50000"/>
                  </a:schemeClr>
                </a:solidFill>
              </a:endParaRPr>
            </a:p>
          </p:txBody>
        </p:sp>
      </p:grpSp>
    </p:spTree>
    <p:extLst>
      <p:ext uri="{BB962C8B-B14F-4D97-AF65-F5344CB8AC3E}">
        <p14:creationId xmlns:p14="http://schemas.microsoft.com/office/powerpoint/2010/main" val="736974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p:cNvSpPr txBox="1">
            <a:spLocks/>
          </p:cNvSpPr>
          <p:nvPr/>
        </p:nvSpPr>
        <p:spPr>
          <a:xfrm>
            <a:off x="1585914" y="3846389"/>
            <a:ext cx="5184305" cy="607219"/>
          </a:xfrm>
          <a:prstGeom prst="rect">
            <a:avLst/>
          </a:prstGeom>
        </p:spPr>
        <p:txBody>
          <a:bodyPr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lnSpc>
                <a:spcPct val="120000"/>
              </a:lnSpc>
              <a:spcAft>
                <a:spcPts val="0"/>
              </a:spcAft>
              <a:defRPr/>
            </a:pPr>
            <a:r>
              <a:rPr lang="pt-PT" sz="7800" b="1" dirty="0">
                <a:latin typeface="Arial" panose="020B0604020202020204" pitchFamily="34" charset="0"/>
                <a:cs typeface="Arial" panose="020B0604020202020204" pitchFamily="34" charset="0"/>
              </a:rPr>
              <a:t>1966 - Escola Nacional de Saúde Pública e de Medicina Tropical</a:t>
            </a:r>
            <a:br>
              <a:rPr lang="pt-PT" sz="5175" b="1" dirty="0">
                <a:latin typeface="Arial" panose="020B0604020202020204" pitchFamily="34" charset="0"/>
                <a:cs typeface="Arial" panose="020B0604020202020204" pitchFamily="34" charset="0"/>
              </a:rPr>
            </a:br>
            <a:r>
              <a:rPr lang="pt-PT" sz="2400" b="1" dirty="0">
                <a:latin typeface="Arial" panose="020B0604020202020204" pitchFamily="34" charset="0"/>
                <a:cs typeface="Arial" panose="020B0604020202020204" pitchFamily="34" charset="0"/>
              </a:rPr>
              <a:t> </a:t>
            </a:r>
          </a:p>
        </p:txBody>
      </p:sp>
      <p:sp>
        <p:nvSpPr>
          <p:cNvPr id="23" name="Título 1"/>
          <p:cNvSpPr txBox="1">
            <a:spLocks/>
          </p:cNvSpPr>
          <p:nvPr/>
        </p:nvSpPr>
        <p:spPr>
          <a:xfrm>
            <a:off x="1542880" y="5060145"/>
            <a:ext cx="5954873" cy="707231"/>
          </a:xfrm>
          <a:prstGeom prst="rect">
            <a:avLst/>
          </a:prstGeom>
          <a:solidFill>
            <a:schemeClr val="bg1"/>
          </a:solidFill>
        </p:spPr>
        <p:txBody>
          <a:bodyPr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pt-PT" sz="7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a:p>
            <a:pPr marL="0" marR="0" lvl="0" indent="0" algn="ctr" defTabSz="685800" rtl="0" eaLnBrk="1" fontAlgn="auto" latinLnBrk="0" hangingPunct="1">
              <a:lnSpc>
                <a:spcPct val="120000"/>
              </a:lnSpc>
              <a:spcBef>
                <a:spcPct val="0"/>
              </a:spcBef>
              <a:spcAft>
                <a:spcPts val="0"/>
              </a:spcAft>
              <a:buClrTx/>
              <a:buSzTx/>
              <a:buFontTx/>
              <a:buNone/>
              <a:tabLst/>
              <a:defRPr/>
            </a:pPr>
            <a:r>
              <a:rPr kumimoji="0" lang="pt-PT" sz="7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1972 - Instituto de Higiene e Medicina Tropical</a:t>
            </a:r>
            <a:br>
              <a:rPr kumimoji="0" lang="pt-PT" sz="5175"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kumimoji="0" lang="pt-PT"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p>
        </p:txBody>
      </p:sp>
      <p:pic>
        <p:nvPicPr>
          <p:cNvPr id="24"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12" y="767176"/>
            <a:ext cx="1339981" cy="12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412" y="2232235"/>
            <a:ext cx="1339981" cy="12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412" y="3578782"/>
            <a:ext cx="1339981" cy="126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2952" y="6051784"/>
            <a:ext cx="608410" cy="577454"/>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Imagem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3741" y="5041294"/>
            <a:ext cx="1334652"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Marcador de Posição de Conteúdo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4526" y="1889101"/>
            <a:ext cx="957864" cy="133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3253" y="2667333"/>
            <a:ext cx="848204" cy="114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ítulo 1"/>
          <p:cNvSpPr txBox="1">
            <a:spLocks/>
          </p:cNvSpPr>
          <p:nvPr/>
        </p:nvSpPr>
        <p:spPr>
          <a:xfrm>
            <a:off x="1518393" y="2620120"/>
            <a:ext cx="4764881" cy="626269"/>
          </a:xfrm>
          <a:prstGeom prst="rect">
            <a:avLst/>
          </a:prstGeom>
        </p:spPr>
        <p:txBody>
          <a:bodyPr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pt-PT" sz="2400" b="1" dirty="0">
                <a:latin typeface="Arial" panose="020B0604020202020204" pitchFamily="34" charset="0"/>
                <a:cs typeface="Arial" panose="020B0604020202020204" pitchFamily="34" charset="0"/>
              </a:rPr>
              <a:t>1935 - Instituto de Medicina Tropical</a:t>
            </a:r>
            <a:br>
              <a:rPr lang="pt-PT" sz="2400" b="1" dirty="0">
                <a:latin typeface="Arial" panose="020B0604020202020204" pitchFamily="34" charset="0"/>
                <a:cs typeface="Arial" panose="020B0604020202020204" pitchFamily="34" charset="0"/>
              </a:rPr>
            </a:br>
            <a:r>
              <a:rPr lang="pt-PT" sz="2400" b="1" dirty="0">
                <a:latin typeface="Arial" panose="020B0604020202020204" pitchFamily="34" charset="0"/>
                <a:cs typeface="Arial" panose="020B0604020202020204" pitchFamily="34" charset="0"/>
              </a:rPr>
              <a:t> </a:t>
            </a:r>
          </a:p>
        </p:txBody>
      </p:sp>
      <p:sp>
        <p:nvSpPr>
          <p:cNvPr id="32" name="Título 1"/>
          <p:cNvSpPr txBox="1">
            <a:spLocks/>
          </p:cNvSpPr>
          <p:nvPr/>
        </p:nvSpPr>
        <p:spPr bwMode="auto">
          <a:xfrm>
            <a:off x="1405341" y="1261642"/>
            <a:ext cx="4760119"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lnSpcReduction="10000"/>
          </a:bodyPr>
          <a:lst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2175"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1902 - Escola de Medicina Tropical</a:t>
            </a:r>
            <a:br>
              <a:rPr kumimoji="0" lang="pt-PT"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kumimoji="0" lang="pt-PT"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p>
        </p:txBody>
      </p:sp>
      <p:sp>
        <p:nvSpPr>
          <p:cNvPr id="33" name="CaixaDeTexto 20"/>
          <p:cNvSpPr txBox="1">
            <a:spLocks noChangeArrowheads="1"/>
          </p:cNvSpPr>
          <p:nvPr/>
        </p:nvSpPr>
        <p:spPr bwMode="auto">
          <a:xfrm>
            <a:off x="1969022" y="6066920"/>
            <a:ext cx="3923675"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eaLnBrk="1" fontAlgn="auto" latinLnBrk="0" hangingPunct="1">
              <a:lnSpc>
                <a:spcPts val="1725"/>
              </a:lnSpc>
              <a:spcBef>
                <a:spcPct val="0"/>
              </a:spcBef>
              <a:spcAft>
                <a:spcPts val="0"/>
              </a:spcAft>
              <a:buClrTx/>
              <a:buSzTx/>
              <a:buFont typeface="Arial" panose="020B0604020202020204" pitchFamily="34" charset="0"/>
              <a:buNone/>
              <a:tabLst/>
              <a:defRPr/>
            </a:pPr>
            <a:r>
              <a:rPr kumimoji="0" lang="pt-PT" altLang="pt-PT" sz="1800" b="1" i="0" u="none" strike="noStrike" kern="0" cap="none" spc="0" normalizeH="0" baseline="0" noProof="0" dirty="0">
                <a:ln>
                  <a:noFill/>
                </a:ln>
                <a:effectLst/>
                <a:uLnTx/>
                <a:uFillTx/>
                <a:latin typeface="Calibri" panose="020F0502020204030204" pitchFamily="34" charset="0"/>
              </a:rPr>
              <a:t>Desde 1980 </a:t>
            </a:r>
          </a:p>
          <a:p>
            <a:pPr marL="0" marR="0" lvl="0" indent="0" algn="ctr" defTabSz="685800" eaLnBrk="1" fontAlgn="auto" latinLnBrk="0" hangingPunct="1">
              <a:lnSpc>
                <a:spcPts val="1725"/>
              </a:lnSpc>
              <a:spcBef>
                <a:spcPct val="0"/>
              </a:spcBef>
              <a:spcAft>
                <a:spcPts val="0"/>
              </a:spcAft>
              <a:buClrTx/>
              <a:buSzTx/>
              <a:buFont typeface="Arial" panose="020B0604020202020204" pitchFamily="34" charset="0"/>
              <a:buNone/>
              <a:tabLst/>
              <a:defRPr/>
            </a:pPr>
            <a:r>
              <a:rPr kumimoji="0" lang="pt-PT" altLang="pt-PT" sz="1800" b="1" i="0" u="none" strike="noStrike" kern="0" cap="none" spc="0" normalizeH="0" baseline="0" noProof="0" dirty="0">
                <a:ln>
                  <a:noFill/>
                </a:ln>
                <a:effectLst/>
                <a:uLnTx/>
                <a:uFillTx/>
                <a:latin typeface="Calibri" panose="020F0502020204030204" pitchFamily="34" charset="0"/>
              </a:rPr>
              <a:t>na Universidade Nova de Lisboa</a:t>
            </a:r>
          </a:p>
        </p:txBody>
      </p:sp>
      <p:sp>
        <p:nvSpPr>
          <p:cNvPr id="34" name="CaixaDeTexto 1"/>
          <p:cNvSpPr txBox="1">
            <a:spLocks noChangeArrowheads="1"/>
          </p:cNvSpPr>
          <p:nvPr/>
        </p:nvSpPr>
        <p:spPr bwMode="auto">
          <a:xfrm>
            <a:off x="7497753" y="1954290"/>
            <a:ext cx="1634605"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a:lnSpc>
                <a:spcPct val="100000"/>
              </a:lnSpc>
              <a:spcBef>
                <a:spcPct val="0"/>
              </a:spcBef>
              <a:buFont typeface="Arial" panose="020B0604020202020204" pitchFamily="34" charset="0"/>
              <a:buNone/>
            </a:pPr>
            <a:r>
              <a:rPr lang="pt-PT" altLang="pt-PT" sz="1800" b="1" dirty="0">
                <a:latin typeface="Arial" panose="020B0604020202020204" pitchFamily="34" charset="0"/>
                <a:cs typeface="Arial" panose="020B0604020202020204" pitchFamily="34" charset="0"/>
              </a:rPr>
              <a:t>“</a:t>
            </a:r>
            <a:r>
              <a:rPr lang="pt-PT" altLang="pt-PT" sz="1800" b="1" dirty="0" err="1">
                <a:latin typeface="Arial" panose="020B0604020202020204" pitchFamily="34" charset="0"/>
                <a:cs typeface="Arial" panose="020B0604020202020204" pitchFamily="34" charset="0"/>
              </a:rPr>
              <a:t>Archivos</a:t>
            </a:r>
            <a:r>
              <a:rPr lang="pt-PT" altLang="pt-PT" sz="1800" b="1" dirty="0">
                <a:latin typeface="Arial" panose="020B0604020202020204" pitchFamily="34" charset="0"/>
                <a:cs typeface="Arial" panose="020B0604020202020204" pitchFamily="34" charset="0"/>
              </a:rPr>
              <a:t>”</a:t>
            </a:r>
          </a:p>
          <a:p>
            <a:pPr algn="ctr" defTabSz="685800">
              <a:lnSpc>
                <a:spcPct val="100000"/>
              </a:lnSpc>
              <a:spcBef>
                <a:spcPct val="0"/>
              </a:spcBef>
              <a:buFont typeface="Arial" panose="020B0604020202020204" pitchFamily="34" charset="0"/>
              <a:buNone/>
            </a:pPr>
            <a:r>
              <a:rPr lang="pt-PT" altLang="pt-PT" sz="1800" b="1" dirty="0">
                <a:latin typeface="Arial" panose="020B0604020202020204" pitchFamily="34" charset="0"/>
                <a:cs typeface="Arial" panose="020B0604020202020204" pitchFamily="34" charset="0"/>
              </a:rPr>
              <a:t> e  “Anais”</a:t>
            </a:r>
          </a:p>
          <a:p>
            <a:pPr algn="ctr" defTabSz="685800">
              <a:lnSpc>
                <a:spcPct val="100000"/>
              </a:lnSpc>
              <a:spcBef>
                <a:spcPct val="0"/>
              </a:spcBef>
              <a:buFont typeface="Arial" panose="020B0604020202020204" pitchFamily="34" charset="0"/>
              <a:buNone/>
            </a:pPr>
            <a:endParaRPr lang="pt-PT" altLang="pt-PT" sz="1350" b="1" dirty="0">
              <a:latin typeface="Arial" panose="020B0604020202020204" pitchFamily="34" charset="0"/>
              <a:cs typeface="Arial" panose="020B0604020202020204" pitchFamily="34" charset="0"/>
            </a:endParaRPr>
          </a:p>
          <a:p>
            <a:pPr algn="ctr" defTabSz="685800">
              <a:lnSpc>
                <a:spcPct val="100000"/>
              </a:lnSpc>
              <a:spcBef>
                <a:spcPct val="0"/>
              </a:spcBef>
              <a:buFont typeface="Arial" panose="020B0604020202020204" pitchFamily="34" charset="0"/>
              <a:buNone/>
            </a:pPr>
            <a:r>
              <a:rPr lang="pt-PT" altLang="pt-PT" sz="1200" b="1" dirty="0">
                <a:latin typeface="Arial" panose="020B0604020202020204" pitchFamily="34" charset="0"/>
                <a:cs typeface="Arial" panose="020B0604020202020204" pitchFamily="34" charset="0"/>
              </a:rPr>
              <a:t> (Desde  1905) </a:t>
            </a:r>
          </a:p>
        </p:txBody>
      </p:sp>
      <p:pic>
        <p:nvPicPr>
          <p:cNvPr id="35" name="Imagem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89536" y="3329125"/>
            <a:ext cx="869632" cy="119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46768" y="3994968"/>
            <a:ext cx="892469" cy="128823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Imagem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87490" y="4947956"/>
            <a:ext cx="908979" cy="12601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 name="Marcador de Posição de Conteúdo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31222" y="-2938"/>
            <a:ext cx="2901136" cy="181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tângulo 38"/>
          <p:cNvSpPr/>
          <p:nvPr/>
        </p:nvSpPr>
        <p:spPr>
          <a:xfrm>
            <a:off x="159643" y="162336"/>
            <a:ext cx="6030946" cy="46166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400" b="1" i="0" u="none" strike="noStrike" kern="0" cap="none" spc="0" normalizeH="0" baseline="0" noProof="0" dirty="0">
                <a:ln w="0"/>
                <a:solidFill>
                  <a:schemeClr val="accent1"/>
                </a:solidFill>
                <a:effectLst>
                  <a:outerShdw blurRad="38100" dist="25400" dir="5400000" algn="ctr" rotWithShape="0">
                    <a:srgbClr val="6E747A">
                      <a:alpha val="43000"/>
                    </a:srgbClr>
                  </a:outerShdw>
                </a:effectLst>
                <a:uLnTx/>
                <a:uFillTx/>
              </a:rPr>
              <a:t>INSTITUTO DE HIGIENE E MEDICINA TROPICAL</a:t>
            </a:r>
          </a:p>
        </p:txBody>
      </p:sp>
    </p:spTree>
    <p:extLst>
      <p:ext uri="{BB962C8B-B14F-4D97-AF65-F5344CB8AC3E}">
        <p14:creationId xmlns:p14="http://schemas.microsoft.com/office/powerpoint/2010/main" val="108818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1" grpId="0"/>
      <p:bldP spid="33"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tângulo 6"/>
          <p:cNvSpPr>
            <a:spLocks noChangeArrowheads="1"/>
          </p:cNvSpPr>
          <p:nvPr/>
        </p:nvSpPr>
        <p:spPr bwMode="auto">
          <a:xfrm>
            <a:off x="195263" y="392113"/>
            <a:ext cx="8429625" cy="558614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lnSpc>
                <a:spcPct val="150000"/>
              </a:lnSpc>
              <a:spcBef>
                <a:spcPts val="500"/>
              </a:spcBef>
              <a:spcAft>
                <a:spcPts val="500"/>
              </a:spcAft>
              <a:buFontTx/>
              <a:buNone/>
            </a:pPr>
            <a:r>
              <a:rPr lang="en-US" altLang="en-US" sz="1800" b="1" dirty="0">
                <a:latin typeface="Arial" panose="020B0604020202020204" pitchFamily="34" charset="0"/>
                <a:ea typeface="SimSun" panose="02010600030101010101" pitchFamily="2" charset="-122"/>
                <a:cs typeface="Times New Roman" panose="02020603050405020304" pitchFamily="18" charset="0"/>
              </a:rPr>
              <a:t> </a:t>
            </a:r>
            <a:r>
              <a:rPr lang="pt-PT" altLang="en-US" sz="1800" b="1" dirty="0">
                <a:latin typeface="Arial" panose="020B0604020202020204" pitchFamily="34" charset="0"/>
                <a:ea typeface="SimSun" panose="02010600030101010101" pitchFamily="2" charset="-122"/>
                <a:cs typeface="Times New Roman" panose="02020603050405020304" pitchFamily="18" charset="0"/>
              </a:rPr>
              <a:t>Fase 3 – </a:t>
            </a:r>
            <a:r>
              <a:rPr lang="pt-PT" altLang="en-US" sz="2000" b="1" dirty="0">
                <a:ea typeface="SimSun" panose="02010600030101010101" pitchFamily="2" charset="-122"/>
                <a:cs typeface="Times New Roman" panose="02020603050405020304" pitchFamily="18" charset="0"/>
              </a:rPr>
              <a:t>Literacia e Comunicação Cidadã</a:t>
            </a: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PT" altLang="en-US" sz="2000" b="1" dirty="0">
              <a:ea typeface="SimSun" panose="02010600030101010101" pitchFamily="2" charset="-122"/>
              <a:cs typeface="Times New Roman" panose="02020603050405020304" pitchFamily="18" charset="0"/>
            </a:endParaRPr>
          </a:p>
          <a:p>
            <a:pPr algn="just">
              <a:lnSpc>
                <a:spcPct val="150000"/>
              </a:lnSpc>
              <a:spcBef>
                <a:spcPts val="500"/>
              </a:spcBef>
              <a:spcAft>
                <a:spcPts val="500"/>
              </a:spcAft>
              <a:buFontTx/>
              <a:buNone/>
            </a:pPr>
            <a:endParaRPr lang="pt-BR" altLang="en-US"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Bef>
                <a:spcPts val="500"/>
              </a:spcBef>
              <a:spcAft>
                <a:spcPts val="500"/>
              </a:spcAft>
              <a:buFontTx/>
              <a:buNone/>
            </a:pPr>
            <a:endParaRPr lang="pt-PT" altLang="en-US" sz="1400" dirty="0">
              <a:latin typeface="Arial" panose="020B0604020202020204" pitchFamily="34" charset="0"/>
              <a:ea typeface="SimSun" panose="02010600030101010101" pitchFamily="2" charset="-122"/>
              <a:cs typeface="Arial" panose="020B0604020202020204" pitchFamily="34" charset="0"/>
            </a:endParaRPr>
          </a:p>
        </p:txBody>
      </p:sp>
      <p:pic>
        <p:nvPicPr>
          <p:cNvPr id="2" name="Imagem 1"/>
          <p:cNvPicPr>
            <a:picLocks noChangeAspect="1"/>
          </p:cNvPicPr>
          <p:nvPr/>
        </p:nvPicPr>
        <p:blipFill>
          <a:blip r:embed="rId3"/>
          <a:stretch>
            <a:fillRect/>
          </a:stretch>
        </p:blipFill>
        <p:spPr>
          <a:xfrm>
            <a:off x="609574" y="1270325"/>
            <a:ext cx="3369166" cy="4089616"/>
          </a:xfrm>
          <a:prstGeom prst="rect">
            <a:avLst/>
          </a:prstGeom>
        </p:spPr>
      </p:pic>
      <p:pic>
        <p:nvPicPr>
          <p:cNvPr id="3" name="Imagem 2"/>
          <p:cNvPicPr>
            <a:picLocks noChangeAspect="1"/>
          </p:cNvPicPr>
          <p:nvPr/>
        </p:nvPicPr>
        <p:blipFill>
          <a:blip r:embed="rId4"/>
          <a:stretch>
            <a:fillRect/>
          </a:stretch>
        </p:blipFill>
        <p:spPr>
          <a:xfrm>
            <a:off x="4135972" y="2189912"/>
            <a:ext cx="4246769" cy="3170029"/>
          </a:xfrm>
          <a:prstGeom prst="rect">
            <a:avLst/>
          </a:prstGeom>
        </p:spPr>
      </p:pic>
      <p:pic>
        <p:nvPicPr>
          <p:cNvPr id="4" name="Imagem 3"/>
          <p:cNvPicPr>
            <a:picLocks noChangeAspect="1"/>
          </p:cNvPicPr>
          <p:nvPr/>
        </p:nvPicPr>
        <p:blipFill>
          <a:blip r:embed="rId5"/>
          <a:stretch>
            <a:fillRect/>
          </a:stretch>
        </p:blipFill>
        <p:spPr>
          <a:xfrm>
            <a:off x="4268631" y="984632"/>
            <a:ext cx="3981450" cy="1143000"/>
          </a:xfrm>
          <a:prstGeom prst="rect">
            <a:avLst/>
          </a:prstGeom>
        </p:spPr>
      </p:pic>
      <p:sp>
        <p:nvSpPr>
          <p:cNvPr id="6" name="Retângulo 5"/>
          <p:cNvSpPr/>
          <p:nvPr/>
        </p:nvSpPr>
        <p:spPr>
          <a:xfrm>
            <a:off x="891526" y="5449173"/>
            <a:ext cx="7332135" cy="461665"/>
          </a:xfrm>
          <a:prstGeom prst="rect">
            <a:avLst/>
          </a:prstGeom>
          <a:noFill/>
        </p:spPr>
        <p:txBody>
          <a:bodyPr wrap="none" lIns="91440" tIns="45720" rIns="91440" bIns="45720">
            <a:spAutoFit/>
          </a:bodyPr>
          <a:lstStyle/>
          <a:p>
            <a:pPr algn="ctr"/>
            <a:r>
              <a:rPr lang="pt-BR" sz="2400" dirty="0">
                <a:ln w="0"/>
                <a:effectLst>
                  <a:outerShdw blurRad="38100" dist="19050" dir="2700000" algn="tl" rotWithShape="0">
                    <a:schemeClr val="dk1">
                      <a:alpha val="40000"/>
                    </a:schemeClr>
                  </a:outerShdw>
                </a:effectLst>
              </a:rPr>
              <a:t>Sessão de </a:t>
            </a:r>
            <a:r>
              <a:rPr lang="pt-BR" sz="2400" b="1" dirty="0">
                <a:ln w="0"/>
                <a:effectLst>
                  <a:outerShdw blurRad="38100" dist="19050" dir="2700000" algn="tl" rotWithShape="0">
                    <a:schemeClr val="dk1">
                      <a:alpha val="40000"/>
                    </a:schemeClr>
                  </a:outerShdw>
                </a:effectLst>
              </a:rPr>
              <a:t>alfabetização digital </a:t>
            </a:r>
            <a:r>
              <a:rPr lang="pt-BR" sz="2400" dirty="0">
                <a:ln w="0"/>
                <a:effectLst>
                  <a:outerShdw blurRad="38100" dist="19050" dir="2700000" algn="tl" rotWithShape="0">
                    <a:schemeClr val="dk1">
                      <a:alpha val="40000"/>
                    </a:schemeClr>
                  </a:outerShdw>
                </a:effectLst>
              </a:rPr>
              <a:t>de </a:t>
            </a:r>
            <a:r>
              <a:rPr lang="pt-BR" sz="2400" b="1" dirty="0">
                <a:ln w="0"/>
                <a:solidFill>
                  <a:schemeClr val="tx2">
                    <a:lumMod val="50000"/>
                  </a:schemeClr>
                </a:solidFill>
                <a:effectLst>
                  <a:outerShdw blurRad="38100" dist="19050" dir="2700000" algn="tl" rotWithShape="0">
                    <a:schemeClr val="dk1">
                      <a:alpha val="40000"/>
                    </a:schemeClr>
                  </a:outerShdw>
                </a:effectLst>
              </a:rPr>
              <a:t>3 de Outubro de 2017 </a:t>
            </a:r>
            <a:endParaRPr lang="pt-BR" sz="2400" b="1" cap="none" spc="0" dirty="0">
              <a:ln w="0"/>
              <a:solidFill>
                <a:schemeClr val="tx2">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281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o 5"/>
          <p:cNvGrpSpPr>
            <a:grpSpLocks/>
          </p:cNvGrpSpPr>
          <p:nvPr/>
        </p:nvGrpSpPr>
        <p:grpSpPr bwMode="auto">
          <a:xfrm>
            <a:off x="5805488" y="6203950"/>
            <a:ext cx="3249612" cy="642938"/>
            <a:chOff x="5708822" y="6116595"/>
            <a:chExt cx="3249827" cy="642551"/>
          </a:xfrm>
        </p:grpSpPr>
        <p:sp>
          <p:nvSpPr>
            <p:cNvPr id="5" name="Retângulo 4"/>
            <p:cNvSpPr/>
            <p:nvPr/>
          </p:nvSpPr>
          <p:spPr>
            <a:xfrm>
              <a:off x="5708822" y="6116595"/>
              <a:ext cx="3249827" cy="642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37"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0597" y="6241080"/>
              <a:ext cx="1528052" cy="3935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Retângulo 1"/>
          <p:cNvSpPr/>
          <p:nvPr/>
        </p:nvSpPr>
        <p:spPr>
          <a:xfrm>
            <a:off x="258763" y="1144588"/>
            <a:ext cx="8636000" cy="4024179"/>
          </a:xfrm>
          <a:prstGeom prst="rect">
            <a:avLst/>
          </a:prstGeom>
          <a:solidFill>
            <a:schemeClr val="bg1"/>
          </a:solidFill>
          <a:ln w="25400">
            <a:solidFill>
              <a:schemeClr val="accent1"/>
            </a:solidFill>
          </a:ln>
        </p:spPr>
        <p:txBody>
          <a:bodyPr>
            <a:spAutoFit/>
          </a:bodyPr>
          <a:lstStyle/>
          <a:p>
            <a:pPr marL="285750" indent="-285750" algn="just">
              <a:buClr>
                <a:schemeClr val="accent5"/>
              </a:buClr>
              <a:buFont typeface="Wingdings" panose="05000000000000000000" pitchFamily="2" charset="2"/>
              <a:buChar char="§"/>
              <a:defRPr/>
            </a:pPr>
            <a:r>
              <a:rPr lang="pt-BR" dirty="0">
                <a:latin typeface="Arial" panose="020B0604020202020204" pitchFamily="34" charset="0"/>
                <a:cs typeface="Arial" panose="020B0604020202020204" pitchFamily="34" charset="0"/>
              </a:rPr>
              <a:t>Pretende disponibilizar em </a:t>
            </a:r>
            <a:r>
              <a:rPr lang="pt-BR" b="1" dirty="0">
                <a:solidFill>
                  <a:schemeClr val="accent3"/>
                </a:solidFill>
                <a:latin typeface="Arial" panose="020B0604020202020204" pitchFamily="34" charset="0"/>
                <a:cs typeface="Arial" panose="020B0604020202020204" pitchFamily="34" charset="0"/>
              </a:rPr>
              <a:t>acesso aberto o conhecimento científico </a:t>
            </a:r>
            <a:r>
              <a:rPr lang="pt-BR" dirty="0">
                <a:latin typeface="Arial" panose="020B0604020202020204" pitchFamily="34" charset="0"/>
                <a:cs typeface="Arial" panose="020B0604020202020204" pitchFamily="34" charset="0"/>
              </a:rPr>
              <a:t>existente nas instituições parceiras relativa à Medicina Tropical, Saúde Pública, revelando-as à comunidade cientifica e ao cidadão para seu conhecimento e reutilização.</a:t>
            </a:r>
          </a:p>
          <a:p>
            <a:pPr marL="285750" indent="-285750" algn="just">
              <a:buClr>
                <a:schemeClr val="accent5"/>
              </a:buClr>
              <a:buFont typeface="Wingdings" panose="05000000000000000000" pitchFamily="2" charset="2"/>
              <a:buChar char="§"/>
              <a:defRPr/>
            </a:pPr>
            <a:endParaRPr lang="pt-BR" sz="1100" dirty="0">
              <a:latin typeface="Arial" panose="020B0604020202020204" pitchFamily="34" charset="0"/>
              <a:cs typeface="Arial" panose="020B0604020202020204" pitchFamily="34" charset="0"/>
            </a:endParaRPr>
          </a:p>
          <a:p>
            <a:pPr algn="just">
              <a:buClr>
                <a:schemeClr val="accent5"/>
              </a:buClr>
              <a:defRPr/>
            </a:pPr>
            <a:endParaRPr lang="pt-BR" dirty="0">
              <a:latin typeface="Arial" panose="020B0604020202020204" pitchFamily="34" charset="0"/>
              <a:cs typeface="Arial" panose="020B0604020202020204" pitchFamily="34" charset="0"/>
            </a:endParaRPr>
          </a:p>
          <a:p>
            <a:pPr marL="285750" indent="-285750" algn="just">
              <a:buClr>
                <a:schemeClr val="accent5"/>
              </a:buClr>
              <a:buFont typeface="Wingdings" panose="05000000000000000000" pitchFamily="2" charset="2"/>
              <a:buChar char="§"/>
              <a:defRPr/>
            </a:pPr>
            <a:r>
              <a:rPr lang="pt-BR" dirty="0">
                <a:latin typeface="Arial" panose="020B0604020202020204" pitchFamily="34" charset="0"/>
                <a:cs typeface="Arial" panose="020B0604020202020204" pitchFamily="34" charset="0"/>
              </a:rPr>
              <a:t>É um projeto centrado no cumprimento da </a:t>
            </a:r>
            <a:r>
              <a:rPr lang="pt-BR" b="1" dirty="0">
                <a:solidFill>
                  <a:schemeClr val="accent3"/>
                </a:solidFill>
                <a:latin typeface="Arial" panose="020B0604020202020204" pitchFamily="34" charset="0"/>
                <a:cs typeface="Arial" panose="020B0604020202020204" pitchFamily="34" charset="0"/>
              </a:rPr>
              <a:t>Agenda 2030 </a:t>
            </a:r>
            <a:r>
              <a:rPr lang="pt-BR" dirty="0">
                <a:latin typeface="Arial" panose="020B0604020202020204" pitchFamily="34" charset="0"/>
                <a:cs typeface="Arial" panose="020B0604020202020204" pitchFamily="34" charset="0"/>
              </a:rPr>
              <a:t>na área da saúde, da educação e da informação, garantindo o acesso livre à informação e a equidade para que as </a:t>
            </a:r>
            <a:r>
              <a:rPr lang="pt-BR" b="1" dirty="0">
                <a:solidFill>
                  <a:schemeClr val="accent3"/>
                </a:solidFill>
                <a:latin typeface="Arial" panose="020B0604020202020204" pitchFamily="34" charset="0"/>
                <a:cs typeface="Arial" panose="020B0604020202020204" pitchFamily="34" charset="0"/>
              </a:rPr>
              <a:t>doenças negligenciadas sejam finalmente erradicadas </a:t>
            </a:r>
            <a:r>
              <a:rPr lang="pt-BR" dirty="0">
                <a:latin typeface="Arial" panose="020B0604020202020204" pitchFamily="34" charset="0"/>
                <a:cs typeface="Arial" panose="020B0604020202020204" pitchFamily="34" charset="0"/>
              </a:rPr>
              <a:t>dos países onde ainda causam mortalidade elevada aos cidadãos, como é o caso dos países de língua portuguesa em África, na América e na Ásia.</a:t>
            </a:r>
          </a:p>
          <a:p>
            <a:pPr marL="285750" indent="-285750" algn="just">
              <a:buClr>
                <a:schemeClr val="accent5"/>
              </a:buClr>
              <a:buFont typeface="Wingdings" panose="05000000000000000000" pitchFamily="2" charset="2"/>
              <a:buChar char="§"/>
              <a:defRPr/>
            </a:pPr>
            <a:endParaRPr lang="pt-BR" sz="1050" dirty="0">
              <a:latin typeface="Arial" panose="020B0604020202020204" pitchFamily="34" charset="0"/>
              <a:cs typeface="Arial" panose="020B0604020202020204" pitchFamily="34" charset="0"/>
            </a:endParaRPr>
          </a:p>
          <a:p>
            <a:pPr marL="285750" indent="-285750" algn="just">
              <a:buClr>
                <a:schemeClr val="accent5"/>
              </a:buClr>
              <a:buFont typeface="Wingdings" panose="05000000000000000000" pitchFamily="2" charset="2"/>
              <a:buChar char="§"/>
              <a:defRPr/>
            </a:pPr>
            <a:r>
              <a:rPr lang="pt-BR" dirty="0">
                <a:latin typeface="Arial" panose="020B0604020202020204" pitchFamily="34" charset="0"/>
                <a:cs typeface="Arial" panose="020B0604020202020204" pitchFamily="34" charset="0"/>
              </a:rPr>
              <a:t>Tem por missão facilitar a </a:t>
            </a:r>
            <a:r>
              <a:rPr lang="pt-BR" b="1" dirty="0">
                <a:solidFill>
                  <a:schemeClr val="accent3"/>
                </a:solidFill>
                <a:latin typeface="Arial" panose="020B0604020202020204" pitchFamily="34" charset="0"/>
                <a:cs typeface="Arial" panose="020B0604020202020204" pitchFamily="34" charset="0"/>
              </a:rPr>
              <a:t>decisão informada e consciente dos profissionais de saúde e de informação. </a:t>
            </a:r>
          </a:p>
          <a:p>
            <a:pPr marL="285750" indent="-285750" algn="just">
              <a:buClr>
                <a:schemeClr val="accent5"/>
              </a:buClr>
              <a:buFont typeface="Wingdings" panose="05000000000000000000" pitchFamily="2" charset="2"/>
              <a:buChar char="§"/>
              <a:defRPr/>
            </a:pPr>
            <a:endParaRPr lang="pt-BR" dirty="0">
              <a:latin typeface="Arial" panose="020B0604020202020204" pitchFamily="34" charset="0"/>
              <a:cs typeface="Arial" panose="020B0604020202020204" pitchFamily="34" charset="0"/>
            </a:endParaRPr>
          </a:p>
        </p:txBody>
      </p:sp>
      <p:sp>
        <p:nvSpPr>
          <p:cNvPr id="3" name="Retângulo 2"/>
          <p:cNvSpPr/>
          <p:nvPr/>
        </p:nvSpPr>
        <p:spPr>
          <a:xfrm>
            <a:off x="146050" y="271463"/>
            <a:ext cx="4552950" cy="769937"/>
          </a:xfrm>
          <a:prstGeom prst="rect">
            <a:avLst/>
          </a:prstGeom>
          <a:noFill/>
        </p:spPr>
        <p:txBody>
          <a:bodyPr>
            <a:spAutoFit/>
          </a:bodyPr>
          <a:lstStyle/>
          <a:p>
            <a:pPr algn="ctr">
              <a:defRPr/>
            </a:pPr>
            <a:r>
              <a:rPr lang="pt-PT" sz="4400" dirty="0">
                <a:ln w="0"/>
                <a:solidFill>
                  <a:schemeClr val="accent1"/>
                </a:solidFill>
                <a:effectLst>
                  <a:outerShdw blurRad="38100" dist="25400" dir="5400000" algn="ctr" rotWithShape="0">
                    <a:srgbClr val="6E747A">
                      <a:alpha val="43000"/>
                    </a:srgbClr>
                  </a:outerShdw>
                </a:effectLst>
              </a:rPr>
              <a:t> Projeto </a:t>
            </a:r>
            <a:r>
              <a:rPr lang="pt-PT" sz="4400" dirty="0" err="1">
                <a:ln w="0"/>
                <a:solidFill>
                  <a:schemeClr val="accent1"/>
                </a:solidFill>
                <a:effectLst>
                  <a:outerShdw blurRad="38100" dist="25400" dir="5400000" algn="ctr" rotWithShape="0">
                    <a:srgbClr val="6E747A">
                      <a:alpha val="43000"/>
                    </a:srgbClr>
                  </a:outerShdw>
                </a:effectLst>
              </a:rPr>
              <a:t>MedTROP</a:t>
            </a:r>
            <a:endParaRPr lang="pt-PT" sz="4400" dirty="0">
              <a:ln w="0"/>
              <a:solidFill>
                <a:schemeClr val="accent1"/>
              </a:solidFill>
              <a:effectLst>
                <a:outerShdw blurRad="38100" dist="25400" dir="5400000" algn="ctr" rotWithShape="0">
                  <a:srgbClr val="6E747A">
                    <a:alpha val="43000"/>
                  </a:srgbClr>
                </a:outerShdw>
              </a:effectLst>
            </a:endParaRPr>
          </a:p>
        </p:txBody>
      </p:sp>
      <p:grpSp>
        <p:nvGrpSpPr>
          <p:cNvPr id="22533" name="Grupo 6"/>
          <p:cNvGrpSpPr>
            <a:grpSpLocks/>
          </p:cNvGrpSpPr>
          <p:nvPr/>
        </p:nvGrpSpPr>
        <p:grpSpPr bwMode="auto">
          <a:xfrm>
            <a:off x="3967163" y="5495925"/>
            <a:ext cx="2257425" cy="1227138"/>
            <a:chOff x="3416513" y="5364140"/>
            <a:chExt cx="2561723" cy="1225980"/>
          </a:xfrm>
        </p:grpSpPr>
        <p:pic>
          <p:nvPicPr>
            <p:cNvPr id="22534" name="Image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6513" y="5364140"/>
              <a:ext cx="2350737" cy="107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tângulo 8"/>
            <p:cNvSpPr>
              <a:spLocks noChangeArrowheads="1"/>
            </p:cNvSpPr>
            <p:nvPr/>
          </p:nvSpPr>
          <p:spPr bwMode="auto">
            <a:xfrm>
              <a:off x="4591881" y="6066900"/>
              <a:ext cx="1386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700">
                  <a:solidFill>
                    <a:schemeClr val="bg1"/>
                  </a:solidFill>
                </a:rPr>
                <a:t>Fonte:https://s3.amazonaws.com/porvir/wp-content/uploads/2013/03/Feira-de-Ciencias-Google.jpg</a:t>
              </a:r>
            </a:p>
          </p:txBody>
        </p:sp>
      </p:grpSp>
    </p:spTree>
    <p:extLst>
      <p:ext uri="{BB962C8B-B14F-4D97-AF65-F5344CB8AC3E}">
        <p14:creationId xmlns:p14="http://schemas.microsoft.com/office/powerpoint/2010/main" val="309204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01638" y="3381375"/>
            <a:ext cx="8389937" cy="2308225"/>
          </a:xfrm>
          <a:prstGeom prst="rect">
            <a:avLst/>
          </a:prstGeom>
          <a:ln w="25400">
            <a:solidFill>
              <a:schemeClr val="accent1"/>
            </a:solidFill>
          </a:ln>
        </p:spPr>
        <p:txBody>
          <a:bodyPr>
            <a:spAutoFit/>
          </a:bodyPr>
          <a:lstStyle/>
          <a:p>
            <a:pPr marL="285750" indent="-285750" algn="just">
              <a:buClr>
                <a:schemeClr val="accent5"/>
              </a:buClr>
              <a:buFont typeface="Arial" panose="020B0604020202020204" pitchFamily="34" charset="0"/>
              <a:buChar char="•"/>
              <a:defRPr/>
            </a:pPr>
            <a:r>
              <a:rPr lang="pt-BR" dirty="0">
                <a:latin typeface="Arial" panose="020B0604020202020204" pitchFamily="34" charset="0"/>
                <a:cs typeface="Arial" panose="020B0604020202020204" pitchFamily="34" charset="0"/>
              </a:rPr>
              <a:t>O seu lema é o de que a “</a:t>
            </a:r>
            <a:r>
              <a:rPr lang="pt-BR" b="1" dirty="0">
                <a:solidFill>
                  <a:schemeClr val="accent3"/>
                </a:solidFill>
                <a:latin typeface="Arial" panose="020B0604020202020204" pitchFamily="34" charset="0"/>
                <a:cs typeface="Arial" panose="020B0604020202020204" pitchFamily="34" charset="0"/>
              </a:rPr>
              <a:t>Ciência é de todos e para todos</a:t>
            </a:r>
            <a:r>
              <a:rPr lang="pt-BR" dirty="0">
                <a:latin typeface="Arial" panose="020B0604020202020204" pitchFamily="34" charset="0"/>
                <a:cs typeface="Arial" panose="020B0604020202020204" pitchFamily="34" charset="0"/>
              </a:rPr>
              <a:t>” e que é essencial a divulgação da </a:t>
            </a:r>
            <a:r>
              <a:rPr lang="pt-BR" b="1" dirty="0">
                <a:solidFill>
                  <a:schemeClr val="accent3"/>
                </a:solidFill>
                <a:latin typeface="Arial" panose="020B0604020202020204" pitchFamily="34" charset="0"/>
                <a:cs typeface="Arial" panose="020B0604020202020204" pitchFamily="34" charset="0"/>
              </a:rPr>
              <a:t>Ciência em Português em acesso aberto, </a:t>
            </a:r>
            <a:r>
              <a:rPr lang="pt-BR" dirty="0">
                <a:latin typeface="Arial" panose="020B0604020202020204" pitchFamily="34" charset="0"/>
                <a:cs typeface="Arial" panose="020B0604020202020204" pitchFamily="34" charset="0"/>
              </a:rPr>
              <a:t>procurando promover </a:t>
            </a:r>
            <a:r>
              <a:rPr lang="pt-BR" dirty="0">
                <a:solidFill>
                  <a:srgbClr val="C00000"/>
                </a:solidFill>
                <a:latin typeface="Arial" panose="020B0604020202020204" pitchFamily="34" charset="0"/>
                <a:cs typeface="Arial" panose="020B0604020202020204" pitchFamily="34" charset="0"/>
              </a:rPr>
              <a:t>o português como língua de ciência </a:t>
            </a:r>
            <a:r>
              <a:rPr lang="pt-BR" dirty="0">
                <a:latin typeface="Arial" panose="020B0604020202020204" pitchFamily="34" charset="0"/>
                <a:cs typeface="Arial" panose="020B0604020202020204" pitchFamily="34" charset="0"/>
              </a:rPr>
              <a:t>constituindo uma rede de novos parceiros e organismos de língua oficial portuguesa nos países Africanos, no Brasil e em Timor. Esta colaboração irá contribuir para que este projeto se transforme num espaço dinâmico, colaborativo e de partilha de conhecimento em português.</a:t>
            </a:r>
          </a:p>
          <a:p>
            <a:pPr marL="285750" indent="-285750" algn="just">
              <a:buClr>
                <a:schemeClr val="accent5"/>
              </a:buClr>
              <a:buFont typeface="Arial" panose="020B0604020202020204" pitchFamily="34" charset="0"/>
              <a:buChar char="•"/>
              <a:defRPr/>
            </a:pPr>
            <a:endParaRPr lang="pt-BR" dirty="0">
              <a:latin typeface="Arial" panose="020B0604020202020204" pitchFamily="34" charset="0"/>
              <a:cs typeface="Arial" panose="020B0604020202020204" pitchFamily="34" charset="0"/>
            </a:endParaRPr>
          </a:p>
        </p:txBody>
      </p:sp>
      <p:sp>
        <p:nvSpPr>
          <p:cNvPr id="6" name="Retângulo 5"/>
          <p:cNvSpPr/>
          <p:nvPr/>
        </p:nvSpPr>
        <p:spPr>
          <a:xfrm>
            <a:off x="-100013" y="365125"/>
            <a:ext cx="4552951" cy="769938"/>
          </a:xfrm>
          <a:prstGeom prst="rect">
            <a:avLst/>
          </a:prstGeom>
          <a:noFill/>
        </p:spPr>
        <p:txBody>
          <a:bodyPr>
            <a:spAutoFit/>
          </a:bodyPr>
          <a:lstStyle/>
          <a:p>
            <a:pPr algn="ctr">
              <a:defRPr/>
            </a:pPr>
            <a:r>
              <a:rPr lang="pt-PT" sz="4400" dirty="0">
                <a:ln w="0"/>
                <a:solidFill>
                  <a:schemeClr val="accent1"/>
                </a:solidFill>
                <a:effectLst>
                  <a:outerShdw blurRad="38100" dist="25400" dir="5400000" algn="ctr" rotWithShape="0">
                    <a:srgbClr val="6E747A">
                      <a:alpha val="43000"/>
                    </a:srgbClr>
                  </a:outerShdw>
                </a:effectLst>
              </a:rPr>
              <a:t> Projeto </a:t>
            </a:r>
            <a:r>
              <a:rPr lang="pt-PT" sz="4400" dirty="0" err="1">
                <a:ln w="0"/>
                <a:solidFill>
                  <a:schemeClr val="accent1"/>
                </a:solidFill>
                <a:effectLst>
                  <a:outerShdw blurRad="38100" dist="25400" dir="5400000" algn="ctr" rotWithShape="0">
                    <a:srgbClr val="6E747A">
                      <a:alpha val="43000"/>
                    </a:srgbClr>
                  </a:outerShdw>
                </a:effectLst>
              </a:rPr>
              <a:t>MedTROP</a:t>
            </a:r>
            <a:endParaRPr lang="pt-PT" sz="4400" dirty="0">
              <a:ln w="0"/>
              <a:solidFill>
                <a:schemeClr val="accent1"/>
              </a:solidFill>
              <a:effectLst>
                <a:outerShdw blurRad="38100" dist="25400" dir="5400000" algn="ctr" rotWithShape="0">
                  <a:srgbClr val="6E747A">
                    <a:alpha val="43000"/>
                  </a:srgbClr>
                </a:outerShdw>
              </a:effectLst>
            </a:endParaRPr>
          </a:p>
        </p:txBody>
      </p:sp>
      <p:pic>
        <p:nvPicPr>
          <p:cNvPr id="23557"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6700" y="1384300"/>
            <a:ext cx="208915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469900" y="1368425"/>
            <a:ext cx="6092825" cy="1477963"/>
          </a:xfrm>
          <a:prstGeom prst="rect">
            <a:avLst/>
          </a:prstGeom>
        </p:spPr>
        <p:txBody>
          <a:bodyPr>
            <a:spAutoFit/>
          </a:bodyPr>
          <a:lstStyle/>
          <a:p>
            <a:pPr marL="285750" indent="-285750" algn="just">
              <a:buClr>
                <a:schemeClr val="accent5"/>
              </a:buClr>
              <a:buFont typeface="Arial" panose="020B0604020202020204" pitchFamily="34" charset="0"/>
              <a:buChar char="•"/>
              <a:defRPr/>
            </a:pPr>
            <a:r>
              <a:rPr lang="pt-BR" dirty="0">
                <a:latin typeface="Arial" panose="020B0604020202020204" pitchFamily="34" charset="0"/>
                <a:cs typeface="Arial" panose="020B0604020202020204" pitchFamily="34" charset="0"/>
              </a:rPr>
              <a:t>Neste projeto o </a:t>
            </a:r>
            <a:r>
              <a:rPr lang="pt-BR" b="1" dirty="0">
                <a:solidFill>
                  <a:schemeClr val="accent3"/>
                </a:solidFill>
                <a:latin typeface="Arial" panose="020B0604020202020204" pitchFamily="34" charset="0"/>
                <a:cs typeface="Arial" panose="020B0604020202020204" pitchFamily="34" charset="0"/>
              </a:rPr>
              <a:t>cidadão é um elemento chave de todo o processo na comunicação da ciência.</a:t>
            </a:r>
            <a:r>
              <a:rPr lang="pt-BR" dirty="0">
                <a:latin typeface="Arial" panose="020B0604020202020204" pitchFamily="34" charset="0"/>
                <a:cs typeface="Arial" panose="020B0604020202020204" pitchFamily="34" charset="0"/>
              </a:rPr>
              <a:t> Com  informação confiável o cidadão no mundo de hoje terá melhores condições de se tornar um personagem participante, interventivo e mais saudável.</a:t>
            </a:r>
          </a:p>
        </p:txBody>
      </p:sp>
      <p:sp>
        <p:nvSpPr>
          <p:cNvPr id="11" name="Retângulo 10"/>
          <p:cNvSpPr/>
          <p:nvPr/>
        </p:nvSpPr>
        <p:spPr>
          <a:xfrm>
            <a:off x="469900" y="1216025"/>
            <a:ext cx="8389938" cy="1730375"/>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3560" name="Image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3963" y="5265738"/>
            <a:ext cx="84613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agem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5265738"/>
            <a:ext cx="854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Imagem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1588" y="5265738"/>
            <a:ext cx="727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299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23C18EE-2369-4A09-91EE-F00FA2C72543}"/>
              </a:ext>
            </a:extLst>
          </p:cNvPr>
          <p:cNvSpPr/>
          <p:nvPr/>
        </p:nvSpPr>
        <p:spPr>
          <a:xfrm>
            <a:off x="633793" y="2274617"/>
            <a:ext cx="8118321" cy="3539430"/>
          </a:xfrm>
          <a:prstGeom prst="rect">
            <a:avLst/>
          </a:prstGeom>
          <a:solidFill>
            <a:schemeClr val="accent1">
              <a:lumMod val="20000"/>
              <a:lumOff val="80000"/>
            </a:schemeClr>
          </a:solidFill>
        </p:spPr>
        <p:txBody>
          <a:bodyPr wrap="square">
            <a:spAutoFit/>
          </a:bodyPr>
          <a:lstStyle/>
          <a:p>
            <a:pPr algn="just"/>
            <a:r>
              <a:rPr lang="pt-PT" sz="2800" b="1" dirty="0"/>
              <a:t>Ser uma </a:t>
            </a:r>
            <a:r>
              <a:rPr lang="pt-PT" sz="2800" b="1" dirty="0">
                <a:solidFill>
                  <a:schemeClr val="accent1"/>
                </a:solidFill>
              </a:rPr>
              <a:t>biblioteca de referência no espaço lusófono </a:t>
            </a:r>
            <a:r>
              <a:rPr lang="pt-PT" sz="2800" b="1" dirty="0"/>
              <a:t>na área da saúde pública internacional,  medicina tropical e ciências biomédicas com </a:t>
            </a:r>
            <a:r>
              <a:rPr lang="pt-PT" sz="2800" b="1" dirty="0">
                <a:solidFill>
                  <a:schemeClr val="accent1"/>
                </a:solidFill>
              </a:rPr>
              <a:t>serviços de excelência</a:t>
            </a:r>
            <a:r>
              <a:rPr lang="pt-PT" sz="2800" b="1" dirty="0"/>
              <a:t> focados no apoio ao  ensino, investigação, na preservação e difusão do património bibliográfico e histórico, em </a:t>
            </a:r>
            <a:r>
              <a:rPr lang="pt-PT" sz="2800" b="1" dirty="0">
                <a:solidFill>
                  <a:schemeClr val="accent1"/>
                </a:solidFill>
              </a:rPr>
              <a:t>acesso livre</a:t>
            </a:r>
            <a:r>
              <a:rPr lang="pt-PT" sz="2800" b="1" dirty="0"/>
              <a:t>, para que o </a:t>
            </a:r>
            <a:r>
              <a:rPr lang="pt-PT" sz="2800" b="1" dirty="0">
                <a:solidFill>
                  <a:schemeClr val="accent1"/>
                </a:solidFill>
              </a:rPr>
              <a:t>Conhecimento e a Ciência possam ser reutilizados </a:t>
            </a:r>
            <a:r>
              <a:rPr lang="pt-PT" sz="2800" b="1" dirty="0"/>
              <a:t>e gerar nova Ciência, ao serviço de “</a:t>
            </a:r>
            <a:r>
              <a:rPr lang="pt-PT" sz="2800" b="1" dirty="0">
                <a:solidFill>
                  <a:schemeClr val="accent3"/>
                </a:solidFill>
              </a:rPr>
              <a:t>Todos e para Todos</a:t>
            </a:r>
            <a:r>
              <a:rPr lang="pt-PT" sz="2800" b="1" dirty="0">
                <a:solidFill>
                  <a:schemeClr val="tx2">
                    <a:lumMod val="75000"/>
                  </a:schemeClr>
                </a:solidFill>
              </a:rPr>
              <a:t>”.</a:t>
            </a:r>
          </a:p>
        </p:txBody>
      </p:sp>
      <p:pic>
        <p:nvPicPr>
          <p:cNvPr id="6" name="Imagem 5">
            <a:extLst>
              <a:ext uri="{FF2B5EF4-FFF2-40B4-BE49-F238E27FC236}">
                <a16:creationId xmlns:a16="http://schemas.microsoft.com/office/drawing/2014/main" id="{99307A61-C58C-47DF-A77A-C91872338784}"/>
              </a:ext>
            </a:extLst>
          </p:cNvPr>
          <p:cNvPicPr>
            <a:picLocks noChangeAspect="1"/>
          </p:cNvPicPr>
          <p:nvPr/>
        </p:nvPicPr>
        <p:blipFill>
          <a:blip r:embed="rId3"/>
          <a:stretch>
            <a:fillRect/>
          </a:stretch>
        </p:blipFill>
        <p:spPr>
          <a:xfrm>
            <a:off x="633793" y="394269"/>
            <a:ext cx="6572250" cy="1238250"/>
          </a:xfrm>
          <a:prstGeom prst="rect">
            <a:avLst/>
          </a:prstGeom>
        </p:spPr>
      </p:pic>
      <p:pic>
        <p:nvPicPr>
          <p:cNvPr id="7" name="Imagem 6">
            <a:extLst>
              <a:ext uri="{FF2B5EF4-FFF2-40B4-BE49-F238E27FC236}">
                <a16:creationId xmlns:a16="http://schemas.microsoft.com/office/drawing/2014/main" id="{BCF9165B-F5C2-430C-96ED-85265DFFE478}"/>
              </a:ext>
            </a:extLst>
          </p:cNvPr>
          <p:cNvPicPr>
            <a:picLocks noChangeAspect="1"/>
          </p:cNvPicPr>
          <p:nvPr/>
        </p:nvPicPr>
        <p:blipFill>
          <a:blip r:embed="rId4"/>
          <a:stretch>
            <a:fillRect/>
          </a:stretch>
        </p:blipFill>
        <p:spPr>
          <a:xfrm>
            <a:off x="7186231" y="335976"/>
            <a:ext cx="1323975" cy="1247775"/>
          </a:xfrm>
          <a:prstGeom prst="rect">
            <a:avLst/>
          </a:prstGeom>
        </p:spPr>
      </p:pic>
      <p:sp>
        <p:nvSpPr>
          <p:cNvPr id="8" name="Retângulo 7">
            <a:extLst>
              <a:ext uri="{FF2B5EF4-FFF2-40B4-BE49-F238E27FC236}">
                <a16:creationId xmlns:a16="http://schemas.microsoft.com/office/drawing/2014/main" id="{23E1F75D-3582-45F1-A2C2-42F339AEA275}"/>
              </a:ext>
            </a:extLst>
          </p:cNvPr>
          <p:cNvSpPr/>
          <p:nvPr/>
        </p:nvSpPr>
        <p:spPr>
          <a:xfrm>
            <a:off x="633793" y="1834984"/>
            <a:ext cx="8118321" cy="584775"/>
          </a:xfrm>
          <a:prstGeom prst="rect">
            <a:avLst/>
          </a:prstGeom>
          <a:solidFill>
            <a:schemeClr val="accent1">
              <a:lumMod val="20000"/>
              <a:lumOff val="80000"/>
            </a:schemeClr>
          </a:solidFill>
        </p:spPr>
        <p:txBody>
          <a:bodyPr wrap="square">
            <a:spAutoFit/>
          </a:bodyPr>
          <a:lstStyle/>
          <a:p>
            <a:r>
              <a:rPr lang="en-US" sz="3200" b="1" dirty="0" err="1">
                <a:solidFill>
                  <a:schemeClr val="accent1"/>
                </a:solidFill>
              </a:rPr>
              <a:t>Visão</a:t>
            </a:r>
            <a:endParaRPr lang="pt-PT" sz="3200" b="1" dirty="0"/>
          </a:p>
        </p:txBody>
      </p:sp>
      <p:pic>
        <p:nvPicPr>
          <p:cNvPr id="9" name="Imagem 8">
            <a:extLst>
              <a:ext uri="{FF2B5EF4-FFF2-40B4-BE49-F238E27FC236}">
                <a16:creationId xmlns:a16="http://schemas.microsoft.com/office/drawing/2014/main" id="{EFEFB0B6-5641-49B7-89AE-6F01262F78ED}"/>
              </a:ext>
            </a:extLst>
          </p:cNvPr>
          <p:cNvPicPr>
            <a:picLocks noChangeAspect="1"/>
          </p:cNvPicPr>
          <p:nvPr/>
        </p:nvPicPr>
        <p:blipFill>
          <a:blip r:embed="rId3"/>
          <a:stretch>
            <a:fillRect/>
          </a:stretch>
        </p:blipFill>
        <p:spPr>
          <a:xfrm>
            <a:off x="633793" y="345501"/>
            <a:ext cx="6572250" cy="1238250"/>
          </a:xfrm>
          <a:prstGeom prst="rect">
            <a:avLst/>
          </a:prstGeom>
        </p:spPr>
      </p:pic>
      <p:sp>
        <p:nvSpPr>
          <p:cNvPr id="3" name="Retângulo 2">
            <a:extLst>
              <a:ext uri="{FF2B5EF4-FFF2-40B4-BE49-F238E27FC236}">
                <a16:creationId xmlns:a16="http://schemas.microsoft.com/office/drawing/2014/main" id="{515A5C44-3D14-41C2-95A8-D0E6006CE474}"/>
              </a:ext>
            </a:extLst>
          </p:cNvPr>
          <p:cNvSpPr/>
          <p:nvPr/>
        </p:nvSpPr>
        <p:spPr>
          <a:xfrm>
            <a:off x="633793" y="408783"/>
            <a:ext cx="1180493" cy="1148842"/>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pic>
        <p:nvPicPr>
          <p:cNvPr id="2" name="Imagem 1">
            <a:extLst>
              <a:ext uri="{FF2B5EF4-FFF2-40B4-BE49-F238E27FC236}">
                <a16:creationId xmlns:a16="http://schemas.microsoft.com/office/drawing/2014/main" id="{D492D373-17D4-42AC-876F-736E23CE6744}"/>
              </a:ext>
            </a:extLst>
          </p:cNvPr>
          <p:cNvPicPr>
            <a:picLocks noChangeAspect="1"/>
          </p:cNvPicPr>
          <p:nvPr/>
        </p:nvPicPr>
        <p:blipFill>
          <a:blip r:embed="rId5"/>
          <a:stretch>
            <a:fillRect/>
          </a:stretch>
        </p:blipFill>
        <p:spPr>
          <a:xfrm>
            <a:off x="724657" y="385442"/>
            <a:ext cx="998764" cy="1148842"/>
          </a:xfrm>
          <a:prstGeom prst="rect">
            <a:avLst/>
          </a:prstGeom>
        </p:spPr>
      </p:pic>
    </p:spTree>
    <p:extLst>
      <p:ext uri="{BB962C8B-B14F-4D97-AF65-F5344CB8AC3E}">
        <p14:creationId xmlns:p14="http://schemas.microsoft.com/office/powerpoint/2010/main" val="15435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73453" y="2056027"/>
            <a:ext cx="3373395" cy="3207951"/>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78" name="Title 1"/>
          <p:cNvSpPr>
            <a:spLocks noGrp="1"/>
          </p:cNvSpPr>
          <p:nvPr>
            <p:ph type="ctrTitle" idx="4294967295"/>
          </p:nvPr>
        </p:nvSpPr>
        <p:spPr>
          <a:xfrm>
            <a:off x="5472950" y="2667911"/>
            <a:ext cx="2752659" cy="1628775"/>
          </a:xfrm>
        </p:spPr>
        <p:txBody>
          <a:bodyPr/>
          <a:lstStyle/>
          <a:p>
            <a:pPr algn="l" eaLnBrk="1" hangingPunct="1"/>
            <a:r>
              <a:rPr lang="pt-PT" altLang="pt-PT" sz="4000" b="1" dirty="0">
                <a:latin typeface="Raleway" pitchFamily="34" charset="0"/>
              </a:rPr>
              <a:t>Obrigada!</a:t>
            </a:r>
            <a:endParaRPr lang="en-US" altLang="pt-PT" sz="4000" b="1" dirty="0">
              <a:latin typeface="Raleway" pitchFamily="34" charset="0"/>
            </a:endParaRPr>
          </a:p>
        </p:txBody>
      </p:sp>
      <p:sp>
        <p:nvSpPr>
          <p:cNvPr id="3" name="Title 1"/>
          <p:cNvSpPr txBox="1">
            <a:spLocks/>
          </p:cNvSpPr>
          <p:nvPr/>
        </p:nvSpPr>
        <p:spPr>
          <a:xfrm>
            <a:off x="5757873" y="3848537"/>
            <a:ext cx="3012673" cy="1039812"/>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pt-PT" sz="1600" dirty="0">
                <a:solidFill>
                  <a:schemeClr val="tx1">
                    <a:lumMod val="50000"/>
                    <a:lumOff val="50000"/>
                  </a:schemeClr>
                </a:solidFill>
                <a:latin typeface="Raleway"/>
                <a:cs typeface="Raleway"/>
                <a:hlinkClick r:id="rId3"/>
              </a:rPr>
              <a:t>paula.saraiva@ihmt.unl.pt</a:t>
            </a:r>
            <a:endParaRPr lang="pt-PT" sz="1600" dirty="0">
              <a:solidFill>
                <a:schemeClr val="tx1">
                  <a:lumMod val="50000"/>
                  <a:lumOff val="50000"/>
                </a:schemeClr>
              </a:solidFill>
              <a:latin typeface="Raleway"/>
              <a:cs typeface="Raleway"/>
            </a:endParaRPr>
          </a:p>
          <a:p>
            <a:pPr algn="l" fontAlgn="auto">
              <a:spcAft>
                <a:spcPts val="0"/>
              </a:spcAft>
              <a:defRPr/>
            </a:pPr>
            <a:endParaRPr lang="pt-PT" sz="1200" dirty="0">
              <a:solidFill>
                <a:schemeClr val="tx1">
                  <a:lumMod val="50000"/>
                  <a:lumOff val="50000"/>
                </a:schemeClr>
              </a:solidFill>
              <a:latin typeface="Raleway"/>
              <a:cs typeface="Raleway"/>
            </a:endParaRPr>
          </a:p>
          <a:p>
            <a:pPr algn="l" fontAlgn="auto">
              <a:spcAft>
                <a:spcPts val="0"/>
              </a:spcAft>
              <a:defRPr/>
            </a:pPr>
            <a:endParaRPr lang="en-US" sz="2100" b="1" dirty="0">
              <a:solidFill>
                <a:schemeClr val="tx1">
                  <a:lumMod val="50000"/>
                  <a:lumOff val="50000"/>
                </a:schemeClr>
              </a:solidFill>
              <a:latin typeface="Raleway"/>
              <a:cs typeface="Raleway"/>
            </a:endParaRPr>
          </a:p>
        </p:txBody>
      </p:sp>
      <p:pic>
        <p:nvPicPr>
          <p:cNvPr id="4" name="Imagem 3"/>
          <p:cNvPicPr>
            <a:picLocks noChangeAspect="1"/>
          </p:cNvPicPr>
          <p:nvPr/>
        </p:nvPicPr>
        <p:blipFill>
          <a:blip r:embed="rId4"/>
          <a:stretch>
            <a:fillRect/>
          </a:stretch>
        </p:blipFill>
        <p:spPr>
          <a:xfrm>
            <a:off x="440850" y="462220"/>
            <a:ext cx="1514604" cy="1440721"/>
          </a:xfrm>
          <a:prstGeom prst="rect">
            <a:avLst/>
          </a:prstGeom>
        </p:spPr>
      </p:pic>
      <p:pic>
        <p:nvPicPr>
          <p:cNvPr id="10" name="Imagem 9"/>
          <p:cNvPicPr>
            <a:picLocks noChangeAspect="1"/>
          </p:cNvPicPr>
          <p:nvPr/>
        </p:nvPicPr>
        <p:blipFill>
          <a:blip r:embed="rId5"/>
          <a:stretch>
            <a:fillRect/>
          </a:stretch>
        </p:blipFill>
        <p:spPr>
          <a:xfrm>
            <a:off x="440850" y="474065"/>
            <a:ext cx="1514604" cy="1428875"/>
          </a:xfrm>
          <a:prstGeom prst="rect">
            <a:avLst/>
          </a:prstGeom>
          <a:solidFill>
            <a:schemeClr val="bg1"/>
          </a:solidFill>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00" y="2309793"/>
            <a:ext cx="3304140" cy="3318131"/>
          </a:xfrm>
          <a:prstGeom prst="rect">
            <a:avLst/>
          </a:prstGeom>
        </p:spPr>
      </p:pic>
      <p:sp>
        <p:nvSpPr>
          <p:cNvPr id="7" name="CaixaDeTexto 6"/>
          <p:cNvSpPr txBox="1"/>
          <p:nvPr/>
        </p:nvSpPr>
        <p:spPr>
          <a:xfrm>
            <a:off x="1267859" y="5348467"/>
            <a:ext cx="2949525" cy="307777"/>
          </a:xfrm>
          <a:prstGeom prst="rect">
            <a:avLst/>
          </a:prstGeom>
          <a:noFill/>
        </p:spPr>
        <p:txBody>
          <a:bodyPr wrap="none" rtlCol="0">
            <a:spAutoFit/>
          </a:bodyPr>
          <a:lstStyle/>
          <a:p>
            <a:r>
              <a:rPr lang="pt-PT" sz="1400" dirty="0">
                <a:solidFill>
                  <a:schemeClr val="bg1"/>
                </a:solidFill>
              </a:rPr>
              <a:t>IHMT. Painel de Azulejo.  Lino António</a:t>
            </a:r>
            <a:endParaRPr lang="en-US" sz="1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3104292" y="1279028"/>
            <a:ext cx="2590782" cy="2168623"/>
          </a:xfrm>
          <a:prstGeom prst="rect">
            <a:avLst/>
          </a:prstGeom>
        </p:spPr>
      </p:pic>
      <p:sp>
        <p:nvSpPr>
          <p:cNvPr id="4" name="Retângulo 3"/>
          <p:cNvSpPr/>
          <p:nvPr/>
        </p:nvSpPr>
        <p:spPr>
          <a:xfrm>
            <a:off x="2202744" y="5841788"/>
            <a:ext cx="4572000" cy="861774"/>
          </a:xfrm>
          <a:prstGeom prst="rect">
            <a:avLst/>
          </a:prstGeom>
        </p:spPr>
        <p:txBody>
          <a:bodyPr>
            <a:spAutoFit/>
          </a:bodyPr>
          <a:lstStyle/>
          <a:p>
            <a:pPr algn="ctr"/>
            <a:r>
              <a:rPr lang="en-US" sz="1600" b="1" dirty="0"/>
              <a:t>Hamburg</a:t>
            </a:r>
          </a:p>
          <a:p>
            <a:pPr algn="ctr"/>
            <a:r>
              <a:rPr lang="en-US" sz="1600" dirty="0"/>
              <a:t>Institute for Maritime and Tropical Diseases</a:t>
            </a:r>
            <a:endParaRPr lang="pt-PT" sz="1600" dirty="0">
              <a:latin typeface="Cambria" panose="02040503050406030204" pitchFamily="18" charset="0"/>
              <a:cs typeface="Arial" panose="020B0604020202020204" pitchFamily="34" charset="0"/>
            </a:endParaRPr>
          </a:p>
          <a:p>
            <a:pPr algn="ctr"/>
            <a:r>
              <a:rPr lang="pt-PT" sz="1600" b="1" dirty="0">
                <a:latin typeface="Cambria" panose="02040503050406030204" pitchFamily="18" charset="0"/>
                <a:ea typeface="Cambria" panose="02040503050406030204" pitchFamily="18" charset="0"/>
                <a:cs typeface="Arial" panose="020B0604020202020204" pitchFamily="34" charset="0"/>
              </a:rPr>
              <a:t>1900</a:t>
            </a:r>
            <a:endParaRPr lang="en-US" sz="1600" b="1" dirty="0"/>
          </a:p>
        </p:txBody>
      </p:sp>
      <p:sp>
        <p:nvSpPr>
          <p:cNvPr id="5" name="CaixaDeTexto 4"/>
          <p:cNvSpPr txBox="1"/>
          <p:nvPr/>
        </p:nvSpPr>
        <p:spPr>
          <a:xfrm>
            <a:off x="1640910" y="2629542"/>
            <a:ext cx="184731" cy="369332"/>
          </a:xfrm>
          <a:prstGeom prst="rect">
            <a:avLst/>
          </a:prstGeom>
          <a:noFill/>
        </p:spPr>
        <p:txBody>
          <a:bodyPr wrap="none" rtlCol="0">
            <a:spAutoFit/>
          </a:bodyPr>
          <a:lstStyle/>
          <a:p>
            <a:endParaRPr lang="en-US" dirty="0"/>
          </a:p>
        </p:txBody>
      </p:sp>
      <p:pic>
        <p:nvPicPr>
          <p:cNvPr id="7" name="Imagem 6"/>
          <p:cNvPicPr>
            <a:picLocks noChangeAspect="1"/>
          </p:cNvPicPr>
          <p:nvPr/>
        </p:nvPicPr>
        <p:blipFill>
          <a:blip r:embed="rId4"/>
          <a:stretch>
            <a:fillRect/>
          </a:stretch>
        </p:blipFill>
        <p:spPr>
          <a:xfrm>
            <a:off x="65103" y="865332"/>
            <a:ext cx="2463452" cy="2488087"/>
          </a:xfrm>
          <a:prstGeom prst="rect">
            <a:avLst/>
          </a:prstGeom>
        </p:spPr>
      </p:pic>
      <p:sp>
        <p:nvSpPr>
          <p:cNvPr id="8" name="CaixaDeTexto 7"/>
          <p:cNvSpPr txBox="1"/>
          <p:nvPr/>
        </p:nvSpPr>
        <p:spPr>
          <a:xfrm>
            <a:off x="197518" y="3353419"/>
            <a:ext cx="2470420" cy="830997"/>
          </a:xfrm>
          <a:prstGeom prst="rect">
            <a:avLst/>
          </a:prstGeom>
          <a:noFill/>
        </p:spPr>
        <p:txBody>
          <a:bodyPr wrap="none" rtlCol="0">
            <a:spAutoFit/>
          </a:bodyPr>
          <a:lstStyle/>
          <a:p>
            <a:pPr algn="ctr"/>
            <a:r>
              <a:rPr lang="pt-PT" sz="1600" b="1" dirty="0"/>
              <a:t>Liverpool </a:t>
            </a:r>
          </a:p>
          <a:p>
            <a:pPr algn="ctr"/>
            <a:r>
              <a:rPr lang="pt-PT" sz="1600" dirty="0" err="1"/>
              <a:t>School</a:t>
            </a:r>
            <a:r>
              <a:rPr lang="pt-PT" sz="1600" dirty="0"/>
              <a:t> </a:t>
            </a:r>
            <a:r>
              <a:rPr lang="pt-PT" sz="1600" dirty="0" err="1"/>
              <a:t>of</a:t>
            </a:r>
            <a:r>
              <a:rPr lang="pt-PT" sz="1600" dirty="0"/>
              <a:t> Tropical Medicine</a:t>
            </a:r>
          </a:p>
          <a:p>
            <a:pPr algn="ctr"/>
            <a:r>
              <a:rPr lang="pt-PT" sz="1600" b="1" dirty="0"/>
              <a:t>1898</a:t>
            </a:r>
            <a:endParaRPr lang="en-US" sz="1600" b="1" dirty="0"/>
          </a:p>
        </p:txBody>
      </p:sp>
      <p:pic>
        <p:nvPicPr>
          <p:cNvPr id="9" name="Imagem 8"/>
          <p:cNvPicPr>
            <a:picLocks noChangeAspect="1"/>
          </p:cNvPicPr>
          <p:nvPr/>
        </p:nvPicPr>
        <p:blipFill>
          <a:blip r:embed="rId5"/>
          <a:stretch>
            <a:fillRect/>
          </a:stretch>
        </p:blipFill>
        <p:spPr>
          <a:xfrm>
            <a:off x="6410194" y="1128292"/>
            <a:ext cx="2733806" cy="1805781"/>
          </a:xfrm>
          <a:prstGeom prst="rect">
            <a:avLst/>
          </a:prstGeom>
        </p:spPr>
      </p:pic>
      <p:sp>
        <p:nvSpPr>
          <p:cNvPr id="11" name="CaixaDeTexto 10"/>
          <p:cNvSpPr txBox="1"/>
          <p:nvPr/>
        </p:nvSpPr>
        <p:spPr>
          <a:xfrm>
            <a:off x="6410194" y="2998874"/>
            <a:ext cx="2470420" cy="830997"/>
          </a:xfrm>
          <a:prstGeom prst="rect">
            <a:avLst/>
          </a:prstGeom>
          <a:noFill/>
        </p:spPr>
        <p:txBody>
          <a:bodyPr wrap="none" rtlCol="0">
            <a:spAutoFit/>
          </a:bodyPr>
          <a:lstStyle/>
          <a:p>
            <a:pPr algn="ctr"/>
            <a:r>
              <a:rPr lang="pt-PT" sz="1600" b="1" dirty="0"/>
              <a:t>London </a:t>
            </a:r>
          </a:p>
          <a:p>
            <a:pPr algn="ctr"/>
            <a:r>
              <a:rPr lang="pt-PT" sz="1600" dirty="0" err="1"/>
              <a:t>School</a:t>
            </a:r>
            <a:r>
              <a:rPr lang="pt-PT" sz="1600" dirty="0"/>
              <a:t> </a:t>
            </a:r>
            <a:r>
              <a:rPr lang="pt-PT" sz="1600" dirty="0" err="1"/>
              <a:t>of</a:t>
            </a:r>
            <a:r>
              <a:rPr lang="pt-PT" sz="1600" dirty="0"/>
              <a:t> Tropical Medicine</a:t>
            </a:r>
          </a:p>
          <a:p>
            <a:pPr algn="ctr"/>
            <a:r>
              <a:rPr lang="pt-PT" sz="1600" b="1" dirty="0"/>
              <a:t>1899</a:t>
            </a:r>
            <a:endParaRPr lang="en-US" sz="1600" b="1" dirty="0"/>
          </a:p>
        </p:txBody>
      </p:sp>
      <p:sp>
        <p:nvSpPr>
          <p:cNvPr id="13" name="Retângulo 12"/>
          <p:cNvSpPr/>
          <p:nvPr/>
        </p:nvSpPr>
        <p:spPr>
          <a:xfrm>
            <a:off x="2912215" y="1086385"/>
            <a:ext cx="2935195" cy="2553911"/>
          </a:xfrm>
          <a:prstGeom prst="rect">
            <a:avLst/>
          </a:prstGeom>
          <a:noFill/>
          <a:ln w="5397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Imagem 13"/>
          <p:cNvPicPr>
            <a:picLocks noChangeAspect="1"/>
          </p:cNvPicPr>
          <p:nvPr/>
        </p:nvPicPr>
        <p:blipFill>
          <a:blip r:embed="rId6"/>
          <a:stretch>
            <a:fillRect/>
          </a:stretch>
        </p:blipFill>
        <p:spPr>
          <a:xfrm>
            <a:off x="3334734" y="4206131"/>
            <a:ext cx="2360340" cy="1636911"/>
          </a:xfrm>
          <a:prstGeom prst="rect">
            <a:avLst/>
          </a:prstGeom>
        </p:spPr>
      </p:pic>
      <p:cxnSp>
        <p:nvCxnSpPr>
          <p:cNvPr id="17" name="Conexão reta unidirecional 16"/>
          <p:cNvCxnSpPr/>
          <p:nvPr/>
        </p:nvCxnSpPr>
        <p:spPr>
          <a:xfrm>
            <a:off x="6004728" y="2363339"/>
            <a:ext cx="40546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Conexão reta unidirecional 18"/>
          <p:cNvCxnSpPr/>
          <p:nvPr/>
        </p:nvCxnSpPr>
        <p:spPr>
          <a:xfrm>
            <a:off x="4415644" y="3736619"/>
            <a:ext cx="0" cy="3805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Conexão reta unidirecional 20"/>
          <p:cNvCxnSpPr/>
          <p:nvPr/>
        </p:nvCxnSpPr>
        <p:spPr>
          <a:xfrm flipH="1">
            <a:off x="2267619" y="2359259"/>
            <a:ext cx="52187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2" name="Retângulo 21"/>
          <p:cNvSpPr/>
          <p:nvPr/>
        </p:nvSpPr>
        <p:spPr>
          <a:xfrm>
            <a:off x="2550475" y="65253"/>
            <a:ext cx="4070410" cy="369332"/>
          </a:xfrm>
          <a:prstGeom prst="rect">
            <a:avLst/>
          </a:prstGeom>
        </p:spPr>
        <p:txBody>
          <a:bodyPr wrap="none">
            <a:spAutoFit/>
          </a:bodyPr>
          <a:lstStyle/>
          <a:p>
            <a:r>
              <a:rPr lang="pt-PT" b="1" dirty="0">
                <a:latin typeface="Arial" panose="020B0604020202020204" pitchFamily="34" charset="0"/>
                <a:cs typeface="Arial" panose="020B0604020202020204" pitchFamily="34" charset="0"/>
              </a:rPr>
              <a:t>Escola de Medicina Tropical Lisboa</a:t>
            </a:r>
            <a:endParaRPr lang="en-US" dirty="0"/>
          </a:p>
        </p:txBody>
      </p:sp>
      <p:sp>
        <p:nvSpPr>
          <p:cNvPr id="23" name="Retângulo 22"/>
          <p:cNvSpPr/>
          <p:nvPr/>
        </p:nvSpPr>
        <p:spPr>
          <a:xfrm>
            <a:off x="4018809" y="3367287"/>
            <a:ext cx="761747" cy="369332"/>
          </a:xfrm>
          <a:prstGeom prst="rect">
            <a:avLst/>
          </a:prstGeom>
        </p:spPr>
        <p:txBody>
          <a:bodyPr wrap="none">
            <a:spAutoFit/>
          </a:bodyPr>
          <a:lstStyle/>
          <a:p>
            <a:r>
              <a:rPr lang="pt-PT" b="1" dirty="0">
                <a:latin typeface="Arial" panose="020B0604020202020204" pitchFamily="34" charset="0"/>
                <a:cs typeface="Arial" panose="020B0604020202020204" pitchFamily="34" charset="0"/>
              </a:rPr>
              <a:t>1902 </a:t>
            </a:r>
            <a:endParaRPr lang="en-US" dirty="0"/>
          </a:p>
        </p:txBody>
      </p:sp>
      <p:sp>
        <p:nvSpPr>
          <p:cNvPr id="24" name="Retângulo 23"/>
          <p:cNvSpPr/>
          <p:nvPr/>
        </p:nvSpPr>
        <p:spPr>
          <a:xfrm>
            <a:off x="1640910" y="388827"/>
            <a:ext cx="5448543" cy="461665"/>
          </a:xfrm>
          <a:prstGeom prst="rect">
            <a:avLst/>
          </a:prstGeom>
          <a:noFill/>
        </p:spPr>
        <p:txBody>
          <a:bodyPr wrap="none" lIns="91440" tIns="45720" rIns="91440" bIns="45720">
            <a:spAutoFit/>
          </a:bodyPr>
          <a:lstStyle/>
          <a:p>
            <a:pPr algn="ctr"/>
            <a:r>
              <a:rPr lang="pt-PT" sz="2400" b="1" dirty="0">
                <a:ln w="22225">
                  <a:solidFill>
                    <a:schemeClr val="accent2"/>
                  </a:solidFill>
                  <a:prstDash val="solid"/>
                </a:ln>
                <a:solidFill>
                  <a:schemeClr val="accent2">
                    <a:lumMod val="40000"/>
                    <a:lumOff val="60000"/>
                  </a:schemeClr>
                </a:solidFill>
              </a:rPr>
              <a:t>4ª Escola de Medicina Tropical do Mundo</a:t>
            </a:r>
            <a:endParaRPr lang="pt-PT"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3669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892174" y="760264"/>
            <a:ext cx="3190671" cy="1938992"/>
          </a:xfrm>
          <a:prstGeom prst="rect">
            <a:avLst/>
          </a:prstGeom>
          <a:solidFill>
            <a:schemeClr val="bg2">
              <a:lumMod val="90000"/>
            </a:schemeClr>
          </a:solidFill>
        </p:spPr>
        <p:txBody>
          <a:bodyPr wrap="square">
            <a:spAutoFit/>
          </a:bodyPr>
          <a:lstStyle/>
          <a:p>
            <a:endParaRPr lang="pt-PT" sz="1100" dirty="0"/>
          </a:p>
          <a:p>
            <a:pPr algn="just"/>
            <a:r>
              <a:rPr lang="pt-PT" dirty="0"/>
              <a:t>Nas instalações da Escola de Medicina Tropical instalada na Cordoaria Nacional existia desde a sua Fundação uma </a:t>
            </a:r>
            <a:r>
              <a:rPr lang="pt-PT" b="1" dirty="0"/>
              <a:t>Biblioteca</a:t>
            </a:r>
            <a:r>
              <a:rPr lang="pt-PT" dirty="0"/>
              <a:t> e um </a:t>
            </a:r>
            <a:r>
              <a:rPr lang="pt-PT" b="1" dirty="0"/>
              <a:t>Museu.</a:t>
            </a:r>
          </a:p>
          <a:p>
            <a:pPr algn="just"/>
            <a:endParaRPr lang="pt-PT" b="1" dirty="0"/>
          </a:p>
          <a:p>
            <a:pPr algn="just"/>
            <a:endParaRPr lang="pt-PT" sz="100" dirty="0"/>
          </a:p>
        </p:txBody>
      </p:sp>
      <p:sp>
        <p:nvSpPr>
          <p:cNvPr id="9" name="Retângulo 8"/>
          <p:cNvSpPr/>
          <p:nvPr/>
        </p:nvSpPr>
        <p:spPr>
          <a:xfrm>
            <a:off x="2235913" y="3604575"/>
            <a:ext cx="3985778" cy="2585323"/>
          </a:xfrm>
          <a:prstGeom prst="rect">
            <a:avLst/>
          </a:prstGeom>
        </p:spPr>
        <p:txBody>
          <a:bodyPr wrap="square">
            <a:spAutoFit/>
          </a:bodyPr>
          <a:lstStyle/>
          <a:p>
            <a:pPr algn="just"/>
            <a:r>
              <a:rPr lang="pt-PT" dirty="0"/>
              <a:t>Uma das primeiras referências à Biblioteca e ao Museu é encontrada no </a:t>
            </a:r>
            <a:r>
              <a:rPr lang="pt-PT" b="1" dirty="0">
                <a:solidFill>
                  <a:schemeClr val="accent6">
                    <a:lumMod val="75000"/>
                  </a:schemeClr>
                </a:solidFill>
              </a:rPr>
              <a:t>Regulamento da Escola de Medicina Tropical (Decreto de 24 de Dezembro de 1902</a:t>
            </a:r>
            <a:r>
              <a:rPr lang="pt-PT" dirty="0"/>
              <a:t>) onde são caracterizados como </a:t>
            </a:r>
            <a:r>
              <a:rPr lang="pt-PT" u="sng" dirty="0">
                <a:solidFill>
                  <a:schemeClr val="tx2">
                    <a:lumMod val="75000"/>
                  </a:schemeClr>
                </a:solidFill>
              </a:rPr>
              <a:t>unidades de apoio ao ensino </a:t>
            </a:r>
            <a:r>
              <a:rPr lang="pt-PT" dirty="0"/>
              <a:t>na dependência direta dos docentes das disciplinas de Patologia Clínica e de Higiene e Climatologia (art.º 42º).</a:t>
            </a:r>
          </a:p>
        </p:txBody>
      </p:sp>
      <p:pic>
        <p:nvPicPr>
          <p:cNvPr id="11" name="Imagem 10"/>
          <p:cNvPicPr>
            <a:picLocks noChangeAspect="1"/>
          </p:cNvPicPr>
          <p:nvPr/>
        </p:nvPicPr>
        <p:blipFill>
          <a:blip r:embed="rId3"/>
          <a:stretch>
            <a:fillRect/>
          </a:stretch>
        </p:blipFill>
        <p:spPr>
          <a:xfrm>
            <a:off x="6062158" y="745285"/>
            <a:ext cx="3040876" cy="1945711"/>
          </a:xfrm>
          <a:prstGeom prst="rect">
            <a:avLst/>
          </a:prstGeom>
        </p:spPr>
      </p:pic>
      <p:sp>
        <p:nvSpPr>
          <p:cNvPr id="15" name="Retângulo 14"/>
          <p:cNvSpPr/>
          <p:nvPr/>
        </p:nvSpPr>
        <p:spPr>
          <a:xfrm>
            <a:off x="1190683" y="61794"/>
            <a:ext cx="7078797"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DA E.M.T NA CORDOARIA - 1902</a:t>
            </a:r>
          </a:p>
        </p:txBody>
      </p:sp>
      <p:pic>
        <p:nvPicPr>
          <p:cNvPr id="16" name="Imagem 15"/>
          <p:cNvPicPr>
            <a:picLocks noChangeAspect="1"/>
          </p:cNvPicPr>
          <p:nvPr/>
        </p:nvPicPr>
        <p:blipFill>
          <a:blip r:embed="rId4"/>
          <a:stretch>
            <a:fillRect/>
          </a:stretch>
        </p:blipFill>
        <p:spPr>
          <a:xfrm>
            <a:off x="42137" y="760264"/>
            <a:ext cx="2879495" cy="1938992"/>
          </a:xfrm>
          <a:prstGeom prst="rect">
            <a:avLst/>
          </a:prstGeom>
        </p:spPr>
      </p:pic>
      <p:pic>
        <p:nvPicPr>
          <p:cNvPr id="17" name="Image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77" y="3565269"/>
            <a:ext cx="1974740" cy="26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p:cNvPicPr>
            <a:picLocks noChangeAspect="1"/>
          </p:cNvPicPr>
          <p:nvPr/>
        </p:nvPicPr>
        <p:blipFill>
          <a:blip r:embed="rId6"/>
          <a:stretch>
            <a:fillRect/>
          </a:stretch>
        </p:blipFill>
        <p:spPr>
          <a:xfrm>
            <a:off x="6291124" y="3565269"/>
            <a:ext cx="2888216" cy="2663937"/>
          </a:xfrm>
          <a:prstGeom prst="rect">
            <a:avLst/>
          </a:prstGeom>
        </p:spPr>
      </p:pic>
      <p:pic>
        <p:nvPicPr>
          <p:cNvPr id="12" name="Imagem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4448" y="2511886"/>
            <a:ext cx="945436" cy="87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49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ção de Conteúdo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3001" y="1108623"/>
            <a:ext cx="1245332" cy="174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8272" y="2313967"/>
            <a:ext cx="1576630" cy="213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p:cNvSpPr/>
          <p:nvPr/>
        </p:nvSpPr>
        <p:spPr>
          <a:xfrm>
            <a:off x="1638826" y="3371580"/>
            <a:ext cx="4464039" cy="2031325"/>
          </a:xfrm>
          <a:prstGeom prst="rect">
            <a:avLst/>
          </a:prstGeom>
          <a:solidFill>
            <a:schemeClr val="bg2">
              <a:lumMod val="90000"/>
            </a:schemeClr>
          </a:solidFill>
        </p:spPr>
        <p:txBody>
          <a:bodyPr wrap="square">
            <a:spAutoFit/>
          </a:bodyPr>
          <a:lstStyle/>
          <a:p>
            <a:pPr algn="just"/>
            <a:r>
              <a:rPr lang="pt-PT" dirty="0"/>
              <a:t>A Direção do Professor Fraga de Azevedo a partir de </a:t>
            </a:r>
            <a:r>
              <a:rPr lang="pt-PT" b="1" dirty="0"/>
              <a:t>1943</a:t>
            </a:r>
            <a:r>
              <a:rPr lang="pt-PT" dirty="0"/>
              <a:t> imprime um novo dinamismo aos </a:t>
            </a:r>
            <a:r>
              <a:rPr lang="pt-PT" b="1" dirty="0">
                <a:solidFill>
                  <a:schemeClr val="tx2">
                    <a:lumMod val="75000"/>
                  </a:schemeClr>
                </a:solidFill>
              </a:rPr>
              <a:t>serviços prestados pela Biblioteca </a:t>
            </a:r>
            <a:r>
              <a:rPr lang="pt-PT" dirty="0"/>
              <a:t>ao nível de permuta e difusão de publicações (extensível aos países de língua portuguesa) feita a partir da circulação intensa dos </a:t>
            </a:r>
            <a:r>
              <a:rPr lang="pt-PT" b="1" dirty="0"/>
              <a:t>Anais do Instituto</a:t>
            </a:r>
            <a:r>
              <a:rPr lang="pt-PT" dirty="0"/>
              <a:t>.</a:t>
            </a:r>
          </a:p>
        </p:txBody>
      </p:sp>
      <p:pic>
        <p:nvPicPr>
          <p:cNvPr id="15" name="Imagem 14"/>
          <p:cNvPicPr>
            <a:picLocks noChangeAspect="1"/>
          </p:cNvPicPr>
          <p:nvPr/>
        </p:nvPicPr>
        <p:blipFill>
          <a:blip r:embed="rId5"/>
          <a:stretch>
            <a:fillRect/>
          </a:stretch>
        </p:blipFill>
        <p:spPr>
          <a:xfrm>
            <a:off x="411138" y="903704"/>
            <a:ext cx="1746874" cy="2179511"/>
          </a:xfrm>
          <a:prstGeom prst="rect">
            <a:avLst/>
          </a:prstGeom>
        </p:spPr>
      </p:pic>
      <p:sp>
        <p:nvSpPr>
          <p:cNvPr id="16" name="Retângulo 15"/>
          <p:cNvSpPr/>
          <p:nvPr/>
        </p:nvSpPr>
        <p:spPr>
          <a:xfrm>
            <a:off x="84518" y="210799"/>
            <a:ext cx="9138528"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I.M.T. -  DIRECÇÃO DE FRAGA DE AZEVEDO</a:t>
            </a:r>
          </a:p>
        </p:txBody>
      </p:sp>
      <p:pic>
        <p:nvPicPr>
          <p:cNvPr id="10" name="Imagem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0516" y="916694"/>
            <a:ext cx="1339981" cy="12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66908" y="3953992"/>
            <a:ext cx="1235988" cy="169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47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29370" y="43959"/>
            <a:ext cx="9048824"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DO I.M.T -  DIRECÇÃO DE FRAGA DE AZEVEDO</a:t>
            </a:r>
          </a:p>
        </p:txBody>
      </p:sp>
      <p:sp>
        <p:nvSpPr>
          <p:cNvPr id="3" name="Retângulo 2"/>
          <p:cNvSpPr/>
          <p:nvPr/>
        </p:nvSpPr>
        <p:spPr>
          <a:xfrm>
            <a:off x="381843" y="1020452"/>
            <a:ext cx="6808098" cy="4998804"/>
          </a:xfrm>
          <a:prstGeom prst="rect">
            <a:avLst/>
          </a:prstGeom>
          <a:solidFill>
            <a:schemeClr val="bg1">
              <a:lumMod val="85000"/>
            </a:schemeClr>
          </a:solidFill>
        </p:spPr>
        <p:txBody>
          <a:bodyPr wrap="square">
            <a:spAutoFit/>
          </a:bodyPr>
          <a:lstStyle/>
          <a:p>
            <a:pPr marL="0" marR="0" algn="just">
              <a:lnSpc>
                <a:spcPct val="115000"/>
              </a:lnSpc>
              <a:spcBef>
                <a:spcPts val="0"/>
              </a:spcBef>
              <a:spcAft>
                <a:spcPts val="1000"/>
              </a:spcAft>
            </a:pPr>
            <a:r>
              <a:rPr lang="pt-PT" i="1" dirty="0">
                <a:ea typeface="Calibri" panose="020F0502020204030204" pitchFamily="34" charset="0"/>
                <a:cs typeface="Times New Roman" panose="02020603050405020304" pitchFamily="18" charset="0"/>
              </a:rPr>
              <a:t>“Inspirei-me para os mais pequenos pormenores no modelar arranjo da biblioteca do laboratório de Engenharia Civil, cujas revistas passaram a </a:t>
            </a:r>
            <a:r>
              <a:rPr lang="pt-PT" i="1" u="sng" dirty="0">
                <a:solidFill>
                  <a:schemeClr val="accent2"/>
                </a:solidFill>
                <a:ea typeface="Calibri" panose="020F0502020204030204" pitchFamily="34" charset="0"/>
                <a:cs typeface="Times New Roman" panose="02020603050405020304" pitchFamily="18" charset="0"/>
              </a:rPr>
              <a:t>circular um dia por semana</a:t>
            </a:r>
            <a:r>
              <a:rPr lang="pt-PT" i="1" dirty="0">
                <a:solidFill>
                  <a:schemeClr val="tx2">
                    <a:lumMod val="75000"/>
                  </a:schemeClr>
                </a:solidFill>
                <a:ea typeface="Calibri" panose="020F0502020204030204" pitchFamily="34" charset="0"/>
                <a:cs typeface="Times New Roman" panose="02020603050405020304" pitchFamily="18" charset="0"/>
              </a:rPr>
              <a:t>, </a:t>
            </a:r>
            <a:r>
              <a:rPr lang="pt-PT" i="1" dirty="0">
                <a:ea typeface="Calibri" panose="020F0502020204030204" pitchFamily="34" charset="0"/>
                <a:cs typeface="Times New Roman" panose="02020603050405020304" pitchFamily="18" charset="0"/>
              </a:rPr>
              <a:t>para se anotar o que de mais importante havia a anotar para assegurar o </a:t>
            </a:r>
            <a:r>
              <a:rPr lang="pt-PT" i="1" u="sng" dirty="0">
                <a:solidFill>
                  <a:schemeClr val="accent2"/>
                </a:solidFill>
                <a:ea typeface="Calibri" panose="020F0502020204030204" pitchFamily="34" charset="0"/>
                <a:cs typeface="Times New Roman" panose="02020603050405020304" pitchFamily="18" charset="0"/>
              </a:rPr>
              <a:t>mais estreito intercâmbio com as publicações dos diversos países</a:t>
            </a:r>
            <a:r>
              <a:rPr lang="pt-PT" i="1" dirty="0">
                <a:ea typeface="Calibri" panose="020F0502020204030204" pitchFamily="34" charset="0"/>
                <a:cs typeface="Times New Roman" panose="02020603050405020304" pitchFamily="18" charset="0"/>
              </a:rPr>
              <a:t>, ficando assegurada desta forma a </a:t>
            </a:r>
            <a:r>
              <a:rPr lang="pt-PT" i="1" u="sng" dirty="0">
                <a:solidFill>
                  <a:schemeClr val="accent2"/>
                </a:solidFill>
                <a:ea typeface="Calibri" panose="020F0502020204030204" pitchFamily="34" charset="0"/>
                <a:cs typeface="Times New Roman" panose="02020603050405020304" pitchFamily="18" charset="0"/>
              </a:rPr>
              <a:t>difusão das publicações dos Anais do Instituto </a:t>
            </a:r>
            <a:r>
              <a:rPr lang="pt-PT" i="1" dirty="0">
                <a:ea typeface="Calibri" panose="020F0502020204030204" pitchFamily="34" charset="0"/>
                <a:cs typeface="Times New Roman" panose="02020603050405020304" pitchFamily="18" charset="0"/>
              </a:rPr>
              <a:t>e tendo em atenção especial a </a:t>
            </a:r>
            <a:r>
              <a:rPr lang="pt-PT" i="1" u="sng" dirty="0">
                <a:solidFill>
                  <a:schemeClr val="accent2"/>
                </a:solidFill>
                <a:ea typeface="Calibri" panose="020F0502020204030204" pitchFamily="34" charset="0"/>
                <a:cs typeface="Times New Roman" panose="02020603050405020304" pitchFamily="18" charset="0"/>
              </a:rPr>
              <a:t>divulgação dos acontecimentos que interessavam aos médicos do Ultramar</a:t>
            </a:r>
            <a:r>
              <a:rPr lang="pt-PT" i="1" dirty="0">
                <a:ea typeface="Calibri" panose="020F0502020204030204" pitchFamily="34" charset="0"/>
                <a:cs typeface="Times New Roman" panose="02020603050405020304" pitchFamily="18" charset="0"/>
              </a:rPr>
              <a:t>. Para esse efeito, iniciou-se, em 1943, a publicação dos Anais do Instituto que eram mandados </a:t>
            </a:r>
            <a:r>
              <a:rPr lang="pt-PT" i="1" u="sng" dirty="0">
                <a:solidFill>
                  <a:schemeClr val="accent2"/>
                </a:solidFill>
                <a:ea typeface="Calibri" panose="020F0502020204030204" pitchFamily="34" charset="0"/>
                <a:cs typeface="Times New Roman" panose="02020603050405020304" pitchFamily="18" charset="0"/>
              </a:rPr>
              <a:t>gratuitamente</a:t>
            </a:r>
            <a:r>
              <a:rPr lang="pt-PT" i="1" dirty="0">
                <a:ea typeface="Calibri" panose="020F0502020204030204" pitchFamily="34" charset="0"/>
                <a:cs typeface="Times New Roman" panose="02020603050405020304" pitchFamily="18" charset="0"/>
              </a:rPr>
              <a:t> às diversas delegações de saúde do Ultramar.</a:t>
            </a:r>
            <a:endParaRPr lang="en-US" dirty="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pt-PT" i="1" dirty="0">
                <a:ea typeface="Calibri" panose="020F0502020204030204" pitchFamily="34" charset="0"/>
                <a:cs typeface="Times New Roman" panose="02020603050405020304" pitchFamily="18" charset="0"/>
              </a:rPr>
              <a:t>Também, com o fim de </a:t>
            </a:r>
            <a:r>
              <a:rPr lang="pt-PT" i="1" u="sng" dirty="0">
                <a:solidFill>
                  <a:schemeClr val="accent2"/>
                </a:solidFill>
                <a:ea typeface="Calibri" panose="020F0502020204030204" pitchFamily="34" charset="0"/>
                <a:cs typeface="Times New Roman" panose="02020603050405020304" pitchFamily="18" charset="0"/>
              </a:rPr>
              <a:t>divulgar os mais importantes e </a:t>
            </a:r>
            <a:r>
              <a:rPr lang="pt-PT" i="1" u="sng" dirty="0" err="1">
                <a:solidFill>
                  <a:schemeClr val="accent2"/>
                </a:solidFill>
                <a:ea typeface="Calibri" panose="020F0502020204030204" pitchFamily="34" charset="0"/>
                <a:cs typeface="Times New Roman" panose="02020603050405020304" pitchFamily="18" charset="0"/>
              </a:rPr>
              <a:t>actuais</a:t>
            </a:r>
            <a:r>
              <a:rPr lang="pt-PT" i="1" u="sng" dirty="0">
                <a:solidFill>
                  <a:schemeClr val="accent2"/>
                </a:solidFill>
                <a:ea typeface="Calibri" panose="020F0502020204030204" pitchFamily="34" charset="0"/>
                <a:cs typeface="Times New Roman" panose="02020603050405020304" pitchFamily="18" charset="0"/>
              </a:rPr>
              <a:t> conhecimentos </a:t>
            </a:r>
            <a:r>
              <a:rPr lang="pt-PT" i="1" dirty="0">
                <a:ea typeface="Calibri" panose="020F0502020204030204" pitchFamily="34" charset="0"/>
                <a:cs typeface="Times New Roman" panose="02020603050405020304" pitchFamily="18" charset="0"/>
              </a:rPr>
              <a:t>destinados aos médicos do Ultramar, fez-se editar a partir de Março de 1954, uma </a:t>
            </a:r>
            <a:r>
              <a:rPr lang="pt-PT" i="1" u="sng" dirty="0">
                <a:solidFill>
                  <a:schemeClr val="accent2"/>
                </a:solidFill>
                <a:ea typeface="Calibri" panose="020F0502020204030204" pitchFamily="34" charset="0"/>
                <a:cs typeface="Times New Roman" panose="02020603050405020304" pitchFamily="18" charset="0"/>
              </a:rPr>
              <a:t>informação bibliográfica sobre Medicina Tropical, a publicar trimestralmente, </a:t>
            </a:r>
            <a:r>
              <a:rPr lang="pt-PT" i="1" dirty="0">
                <a:ea typeface="Calibri" panose="020F0502020204030204" pitchFamily="34" charset="0"/>
                <a:cs typeface="Times New Roman" panose="02020603050405020304" pitchFamily="18" charset="0"/>
              </a:rPr>
              <a:t>onde se </a:t>
            </a:r>
            <a:r>
              <a:rPr lang="pt-PT" i="1" u="sng" dirty="0">
                <a:solidFill>
                  <a:schemeClr val="accent2"/>
                </a:solidFill>
                <a:ea typeface="Calibri" panose="020F0502020204030204" pitchFamily="34" charset="0"/>
                <a:cs typeface="Times New Roman" panose="02020603050405020304" pitchFamily="18" charset="0"/>
              </a:rPr>
              <a:t>reunião os elementos mais </a:t>
            </a:r>
            <a:r>
              <a:rPr lang="pt-PT" i="1" u="sng" dirty="0" err="1">
                <a:solidFill>
                  <a:schemeClr val="accent2"/>
                </a:solidFill>
                <a:ea typeface="Calibri" panose="020F0502020204030204" pitchFamily="34" charset="0"/>
                <a:cs typeface="Times New Roman" panose="02020603050405020304" pitchFamily="18" charset="0"/>
              </a:rPr>
              <a:t>actuais</a:t>
            </a:r>
            <a:r>
              <a:rPr lang="pt-PT" i="1" u="sng" dirty="0">
                <a:solidFill>
                  <a:schemeClr val="accent2"/>
                </a:solidFill>
                <a:ea typeface="Calibri" panose="020F0502020204030204" pitchFamily="34" charset="0"/>
                <a:cs typeface="Times New Roman" panose="02020603050405020304" pitchFamily="18" charset="0"/>
              </a:rPr>
              <a:t> sobre os vários capítulos da Medicina Tropical</a:t>
            </a:r>
            <a:r>
              <a:rPr lang="pt-PT" i="1" dirty="0">
                <a:ea typeface="Calibri" panose="020F0502020204030204" pitchFamily="34" charset="0"/>
                <a:cs typeface="Times New Roman" panose="02020603050405020304" pitchFamily="18" charset="0"/>
              </a:rPr>
              <a:t>. “ </a:t>
            </a:r>
            <a:endParaRPr lang="en-US" dirty="0">
              <a:ea typeface="Calibri" panose="020F0502020204030204" pitchFamily="34" charset="0"/>
              <a:cs typeface="Times New Roman" panose="02020603050405020304" pitchFamily="18" charset="0"/>
            </a:endParaRPr>
          </a:p>
        </p:txBody>
      </p:sp>
      <p:sp>
        <p:nvSpPr>
          <p:cNvPr id="4" name="Retângulo 3"/>
          <p:cNvSpPr/>
          <p:nvPr/>
        </p:nvSpPr>
        <p:spPr>
          <a:xfrm>
            <a:off x="886579" y="6095853"/>
            <a:ext cx="7534405" cy="276999"/>
          </a:xfrm>
          <a:prstGeom prst="rect">
            <a:avLst/>
          </a:prstGeom>
        </p:spPr>
        <p:txBody>
          <a:bodyPr wrap="square">
            <a:spAutoFit/>
          </a:bodyPr>
          <a:lstStyle/>
          <a:p>
            <a:r>
              <a:rPr lang="pt-BR" sz="1200" dirty="0"/>
              <a:t>Azevedo, J. F. (1976). Panorama da medicina tropical portuguesa In</a:t>
            </a:r>
            <a:r>
              <a:rPr lang="pt-BR" sz="1200" i="1" dirty="0"/>
              <a:t>: O Médico</a:t>
            </a:r>
            <a:r>
              <a:rPr lang="pt-BR" sz="1200" dirty="0"/>
              <a:t>. 78, (1270): 29</a:t>
            </a:r>
          </a:p>
        </p:txBody>
      </p:sp>
      <p:pic>
        <p:nvPicPr>
          <p:cNvPr id="5" name="Picture 3" descr="afd540af-09c3-4885-9164-8cc0a94c4dc2@eurprd09"/>
          <p:cNvPicPr>
            <a:picLocks noChangeAspect="1" noChangeArrowheads="1"/>
          </p:cNvPicPr>
          <p:nvPr/>
        </p:nvPicPr>
        <p:blipFill>
          <a:blip r:embed="rId4">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745248" y="2492139"/>
            <a:ext cx="965237" cy="126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2331" y="744118"/>
            <a:ext cx="1451069" cy="15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to 1"/>
          <p:cNvGraphicFramePr>
            <a:graphicFrameLocks noChangeAspect="1"/>
          </p:cNvGraphicFramePr>
          <p:nvPr>
            <p:extLst>
              <p:ext uri="{D42A27DB-BD31-4B8C-83A1-F6EECF244321}">
                <p14:modId xmlns:p14="http://schemas.microsoft.com/office/powerpoint/2010/main" val="2229042546"/>
              </p:ext>
            </p:extLst>
          </p:nvPr>
        </p:nvGraphicFramePr>
        <p:xfrm>
          <a:off x="7552030" y="3912390"/>
          <a:ext cx="1351675" cy="2030268"/>
        </p:xfrm>
        <a:graphic>
          <a:graphicData uri="http://schemas.openxmlformats.org/presentationml/2006/ole">
            <mc:AlternateContent xmlns:mc="http://schemas.openxmlformats.org/markup-compatibility/2006">
              <mc:Choice xmlns:v="urn:schemas-microsoft-com:vml" Requires="v">
                <p:oleObj spid="_x0000_s4164" name="Image" r:id="rId7" imgW="11695238" imgH="19301587" progId="Photoshop.Image.16">
                  <p:embed/>
                </p:oleObj>
              </mc:Choice>
              <mc:Fallback>
                <p:oleObj name="Image" r:id="rId7" imgW="11695238" imgH="19301587" progId="Photoshop.Image.16">
                  <p:embed/>
                  <p:pic>
                    <p:nvPicPr>
                      <p:cNvPr id="30726" name="Objeto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030" y="3912390"/>
                        <a:ext cx="1351675" cy="2030268"/>
                      </a:xfrm>
                      <a:prstGeom prst="rect">
                        <a:avLst/>
                      </a:prstGeom>
                      <a:noFill/>
                      <a:ln>
                        <a:noFill/>
                      </a:ln>
                    </p:spPr>
                  </p:pic>
                </p:oleObj>
              </mc:Fallback>
            </mc:AlternateContent>
          </a:graphicData>
        </a:graphic>
      </p:graphicFrame>
      <p:sp>
        <p:nvSpPr>
          <p:cNvPr id="2" name="Retângulo 1"/>
          <p:cNvSpPr/>
          <p:nvPr/>
        </p:nvSpPr>
        <p:spPr>
          <a:xfrm>
            <a:off x="381843" y="544063"/>
            <a:ext cx="6878486" cy="400110"/>
          </a:xfrm>
          <a:prstGeom prst="rect">
            <a:avLst/>
          </a:prstGeom>
        </p:spPr>
        <p:txBody>
          <a:bodyPr wrap="none">
            <a:spAutoFit/>
          </a:bodyPr>
          <a:lstStyle/>
          <a:p>
            <a:r>
              <a:rPr lang="en-US" sz="2000" b="1" u="sng" dirty="0" err="1">
                <a:solidFill>
                  <a:schemeClr val="accent2">
                    <a:lumMod val="75000"/>
                  </a:schemeClr>
                </a:solidFill>
              </a:rPr>
              <a:t>Disseminação</a:t>
            </a:r>
            <a:r>
              <a:rPr lang="en-US" sz="2000" b="1" u="sng" dirty="0">
                <a:solidFill>
                  <a:schemeClr val="accent2">
                    <a:lumMod val="75000"/>
                  </a:schemeClr>
                </a:solidFill>
              </a:rPr>
              <a:t> da Informação </a:t>
            </a:r>
            <a:r>
              <a:rPr lang="en-US" sz="2000" b="1" u="sng" dirty="0" err="1">
                <a:solidFill>
                  <a:schemeClr val="accent2">
                    <a:lumMod val="75000"/>
                  </a:schemeClr>
                </a:solidFill>
              </a:rPr>
              <a:t>cientifica</a:t>
            </a:r>
            <a:r>
              <a:rPr lang="en-US" sz="2000" b="1" u="sng" dirty="0">
                <a:solidFill>
                  <a:schemeClr val="accent2">
                    <a:lumMod val="75000"/>
                  </a:schemeClr>
                </a:solidFill>
              </a:rPr>
              <a:t> </a:t>
            </a:r>
            <a:r>
              <a:rPr lang="en-US" sz="2000" b="1" u="sng" dirty="0" err="1">
                <a:solidFill>
                  <a:schemeClr val="accent2">
                    <a:lumMod val="75000"/>
                  </a:schemeClr>
                </a:solidFill>
              </a:rPr>
              <a:t>sobre</a:t>
            </a:r>
            <a:r>
              <a:rPr lang="en-US" sz="2000" b="1" u="sng" dirty="0">
                <a:solidFill>
                  <a:schemeClr val="accent2">
                    <a:lumMod val="75000"/>
                  </a:schemeClr>
                </a:solidFill>
              </a:rPr>
              <a:t> </a:t>
            </a:r>
            <a:r>
              <a:rPr lang="en-US" sz="2000" b="1" u="sng" dirty="0" err="1">
                <a:solidFill>
                  <a:schemeClr val="accent2">
                    <a:lumMod val="75000"/>
                  </a:schemeClr>
                </a:solidFill>
              </a:rPr>
              <a:t>Medicina</a:t>
            </a:r>
            <a:r>
              <a:rPr lang="en-US" sz="2000" b="1" u="sng" dirty="0">
                <a:solidFill>
                  <a:schemeClr val="accent2">
                    <a:lumMod val="75000"/>
                  </a:schemeClr>
                </a:solidFill>
              </a:rPr>
              <a:t> Tropical </a:t>
            </a:r>
          </a:p>
        </p:txBody>
      </p:sp>
    </p:spTree>
    <p:extLst>
      <p:ext uri="{BB962C8B-B14F-4D97-AF65-F5344CB8AC3E}">
        <p14:creationId xmlns:p14="http://schemas.microsoft.com/office/powerpoint/2010/main" val="334216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520411" y="210799"/>
            <a:ext cx="8266750" cy="461665"/>
          </a:xfrm>
          <a:prstGeom prst="rect">
            <a:avLst/>
          </a:prstGeom>
          <a:noFill/>
        </p:spPr>
        <p:txBody>
          <a:bodyPr wrap="none" lIns="91440" tIns="45720" rIns="91440" bIns="45720">
            <a:spAutoFit/>
          </a:bodyPr>
          <a:lstStyle/>
          <a:p>
            <a:pPr algn="ctr"/>
            <a:r>
              <a:rPr lang="pt-PT" sz="2400" b="1" dirty="0">
                <a:ln w="0"/>
                <a:solidFill>
                  <a:schemeClr val="accent1"/>
                </a:solidFill>
                <a:effectLst>
                  <a:outerShdw blurRad="38100" dist="25400" dir="5400000" algn="ctr" rotWithShape="0">
                    <a:srgbClr val="6E747A">
                      <a:alpha val="43000"/>
                    </a:srgbClr>
                  </a:outerShdw>
                </a:effectLst>
              </a:rPr>
              <a:t>A BIBLIOTECA DO I.M.T -  NOVO EDIFICIO NA JUNQUEIRA - 1958</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079" y="4087264"/>
            <a:ext cx="3783275" cy="224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xDe 1958 até ho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4" y="672464"/>
            <a:ext cx="3256509" cy="183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3687050" y="797436"/>
            <a:ext cx="5125855" cy="1477328"/>
          </a:xfrm>
          <a:prstGeom prst="rect">
            <a:avLst/>
          </a:prstGeom>
          <a:solidFill>
            <a:schemeClr val="bg2">
              <a:lumMod val="90000"/>
            </a:schemeClr>
          </a:solidFill>
        </p:spPr>
        <p:txBody>
          <a:bodyPr wrap="square">
            <a:spAutoFit/>
          </a:bodyPr>
          <a:lstStyle/>
          <a:p>
            <a:pPr algn="just"/>
            <a:r>
              <a:rPr lang="pt-PT" dirty="0"/>
              <a:t>No novo edifício Fraga de Azevedo dotou as instalações de </a:t>
            </a:r>
            <a:r>
              <a:rPr lang="pt-PT" dirty="0">
                <a:solidFill>
                  <a:srgbClr val="C00000"/>
                </a:solidFill>
              </a:rPr>
              <a:t>novos espaços e depósitos para acolher as coleções</a:t>
            </a:r>
            <a:r>
              <a:rPr lang="pt-PT" dirty="0"/>
              <a:t> que por permuta, aquisição e doação (Firmino Sant’Ana foi um dos principais doadores na época).</a:t>
            </a:r>
            <a:endParaRPr lang="pt-PT" sz="100" dirty="0"/>
          </a:p>
        </p:txBody>
      </p:sp>
      <p:grpSp>
        <p:nvGrpSpPr>
          <p:cNvPr id="2" name="Grupo 1">
            <a:extLst>
              <a:ext uri="{FF2B5EF4-FFF2-40B4-BE49-F238E27FC236}">
                <a16:creationId xmlns:a16="http://schemas.microsoft.com/office/drawing/2014/main" id="{471EFFA7-2D05-49BE-B3B0-39B6CB3796A9}"/>
              </a:ext>
            </a:extLst>
          </p:cNvPr>
          <p:cNvGrpSpPr/>
          <p:nvPr/>
        </p:nvGrpSpPr>
        <p:grpSpPr>
          <a:xfrm>
            <a:off x="3234384" y="4277246"/>
            <a:ext cx="1520754" cy="2397549"/>
            <a:chOff x="127994" y="3463925"/>
            <a:chExt cx="1723126" cy="2524844"/>
          </a:xfrm>
        </p:grpSpPr>
        <p:pic>
          <p:nvPicPr>
            <p:cNvPr id="18" name="Picture 3" descr="afd540af-09c3-4885-9164-8cc0a94c4dc2@eurprd09"/>
            <p:cNvPicPr>
              <a:picLocks noChangeAspect="1" noChangeArrowheads="1"/>
            </p:cNvPicPr>
            <p:nvPr/>
          </p:nvPicPr>
          <p:blipFill>
            <a:blip r:embed="rId5">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27994" y="3463925"/>
              <a:ext cx="1723126" cy="208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ângulo 18"/>
            <p:cNvSpPr/>
            <p:nvPr/>
          </p:nvSpPr>
          <p:spPr>
            <a:xfrm>
              <a:off x="593077" y="5431115"/>
              <a:ext cx="1055671" cy="557654"/>
            </a:xfrm>
            <a:prstGeom prst="rect">
              <a:avLst/>
            </a:prstGeom>
            <a:noFill/>
          </p:spPr>
          <p:txBody>
            <a:bodyPr wrap="none" lIns="91440" tIns="45720" rIns="91440" bIns="45720">
              <a:spAutoFit/>
            </a:bodyPr>
            <a:lstStyle/>
            <a:p>
              <a:pPr algn="ctr"/>
              <a:r>
                <a:rPr lang="pt-PT" sz="2400" dirty="0">
                  <a:ln w="0"/>
                  <a:effectLst>
                    <a:outerShdw blurRad="38100" dist="19050" dir="2700000" algn="tl" rotWithShape="0">
                      <a:schemeClr val="dk1">
                        <a:alpha val="40000"/>
                      </a:schemeClr>
                    </a:outerShdw>
                  </a:effectLst>
                </a:rPr>
                <a:t>1958</a:t>
              </a:r>
              <a:endParaRPr lang="pt-PT" sz="2400" b="0" cap="none" spc="0" dirty="0">
                <a:ln w="0"/>
                <a:solidFill>
                  <a:schemeClr val="tx1"/>
                </a:solidFill>
                <a:effectLst>
                  <a:outerShdw blurRad="38100" dist="19050" dir="2700000" algn="tl" rotWithShape="0">
                    <a:schemeClr val="dk1">
                      <a:alpha val="40000"/>
                    </a:schemeClr>
                  </a:outerShdw>
                </a:effectLst>
              </a:endParaRPr>
            </a:p>
          </p:txBody>
        </p:sp>
      </p:grpSp>
      <p:pic>
        <p:nvPicPr>
          <p:cNvPr id="20" name="Imagem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5730" y="4536995"/>
            <a:ext cx="2824183" cy="159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0967B657-077C-4B71-A357-9A1682CC1E7F}"/>
              </a:ext>
            </a:extLst>
          </p:cNvPr>
          <p:cNvSpPr txBox="1"/>
          <p:nvPr/>
        </p:nvSpPr>
        <p:spPr>
          <a:xfrm>
            <a:off x="75414" y="2505670"/>
            <a:ext cx="8754945" cy="2031325"/>
          </a:xfrm>
          <a:prstGeom prst="rect">
            <a:avLst/>
          </a:prstGeom>
          <a:noFill/>
        </p:spPr>
        <p:txBody>
          <a:bodyPr wrap="square" rtlCol="0">
            <a:spAutoFit/>
          </a:bodyPr>
          <a:lstStyle/>
          <a:p>
            <a:r>
              <a:rPr lang="pt-PT" dirty="0"/>
              <a:t>Atualmente o acervo documental contém as seguintes coleções provenientes de doações:</a:t>
            </a:r>
          </a:p>
          <a:p>
            <a:pPr marL="285750" indent="-285750">
              <a:buClr>
                <a:srgbClr val="C00000"/>
              </a:buClr>
              <a:buFont typeface="Arial" panose="020B0604020202020204" pitchFamily="34" charset="0"/>
              <a:buChar char="•"/>
            </a:pPr>
            <a:r>
              <a:rPr lang="pt-PT" dirty="0"/>
              <a:t>Fundo Aldo </a:t>
            </a:r>
            <a:r>
              <a:rPr lang="pt-PT" dirty="0" err="1"/>
              <a:t>Castellani</a:t>
            </a:r>
            <a:endParaRPr lang="pt-PT" dirty="0"/>
          </a:p>
          <a:p>
            <a:pPr marL="285750" indent="-285750">
              <a:buClr>
                <a:srgbClr val="C00000"/>
              </a:buClr>
              <a:buFont typeface="Arial" panose="020B0604020202020204" pitchFamily="34" charset="0"/>
              <a:buChar char="•"/>
            </a:pPr>
            <a:r>
              <a:rPr lang="pt-PT" dirty="0"/>
              <a:t>Fundo Fraga de Azevedo</a:t>
            </a:r>
          </a:p>
          <a:p>
            <a:pPr marL="285750" indent="-285750">
              <a:buClr>
                <a:srgbClr val="C00000"/>
              </a:buClr>
              <a:buFont typeface="Arial" panose="020B0604020202020204" pitchFamily="34" charset="0"/>
              <a:buChar char="•"/>
            </a:pPr>
            <a:r>
              <a:rPr lang="pt-PT" dirty="0"/>
              <a:t>Fundo Rafael Sousa Caixeiro</a:t>
            </a:r>
          </a:p>
          <a:p>
            <a:pPr marL="285750" indent="-285750">
              <a:buClr>
                <a:srgbClr val="C00000"/>
              </a:buClr>
              <a:buFont typeface="Arial" panose="020B0604020202020204" pitchFamily="34" charset="0"/>
              <a:buChar char="•"/>
            </a:pPr>
            <a:r>
              <a:rPr lang="pt-PT" dirty="0"/>
              <a:t>Fundo Biblioteca AGO</a:t>
            </a:r>
          </a:p>
          <a:p>
            <a:pPr marL="285750" indent="-285750">
              <a:buClr>
                <a:srgbClr val="C00000"/>
              </a:buClr>
              <a:buFont typeface="Arial" panose="020B0604020202020204" pitchFamily="34" charset="0"/>
              <a:buChar char="•"/>
            </a:pPr>
            <a:r>
              <a:rPr lang="pt-PT" dirty="0"/>
              <a:t>Fundo Obras Históricas Reservadas (</a:t>
            </a:r>
            <a:r>
              <a:rPr lang="pt-PT" dirty="0" err="1"/>
              <a:t>séc</a:t>
            </a:r>
            <a:r>
              <a:rPr lang="pt-PT" dirty="0"/>
              <a:t> XVI-XIX)</a:t>
            </a:r>
          </a:p>
          <a:p>
            <a:endParaRPr lang="pt-PT" dirty="0"/>
          </a:p>
        </p:txBody>
      </p:sp>
    </p:spTree>
    <p:extLst>
      <p:ext uri="{BB962C8B-B14F-4D97-AF65-F5344CB8AC3E}">
        <p14:creationId xmlns:p14="http://schemas.microsoft.com/office/powerpoint/2010/main" val="303058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441194" y="210799"/>
            <a:ext cx="8425192" cy="523220"/>
          </a:xfrm>
          <a:prstGeom prst="rect">
            <a:avLst/>
          </a:prstGeom>
          <a:noFill/>
        </p:spPr>
        <p:txBody>
          <a:bodyPr wrap="none" lIns="91440" tIns="45720" rIns="91440" bIns="45720">
            <a:spAutoFit/>
          </a:bodyPr>
          <a:lstStyle/>
          <a:p>
            <a:pPr algn="ctr"/>
            <a:r>
              <a:rPr lang="pt-PT" sz="2800" b="1" dirty="0">
                <a:ln w="0"/>
                <a:solidFill>
                  <a:schemeClr val="accent1"/>
                </a:solidFill>
                <a:effectLst>
                  <a:outerShdw blurRad="38100" dist="25400" dir="5400000" algn="ctr" rotWithShape="0">
                    <a:srgbClr val="6E747A">
                      <a:alpha val="43000"/>
                    </a:srgbClr>
                  </a:outerShdw>
                </a:effectLst>
              </a:rPr>
              <a:t>A BIBLIOTECA DA E.N.S.P.M.T. AO I.H.M.T.  - 1966 - 1972</a:t>
            </a:r>
          </a:p>
        </p:txBody>
      </p:sp>
      <p:sp>
        <p:nvSpPr>
          <p:cNvPr id="10" name="Retângulo 9"/>
          <p:cNvSpPr/>
          <p:nvPr/>
        </p:nvSpPr>
        <p:spPr>
          <a:xfrm>
            <a:off x="4760723" y="2521468"/>
            <a:ext cx="4327375" cy="2200602"/>
          </a:xfrm>
          <a:prstGeom prst="rect">
            <a:avLst/>
          </a:prstGeom>
          <a:solidFill>
            <a:schemeClr val="bg2">
              <a:lumMod val="90000"/>
            </a:schemeClr>
          </a:solidFill>
        </p:spPr>
        <p:txBody>
          <a:bodyPr wrap="square">
            <a:spAutoFit/>
          </a:bodyPr>
          <a:lstStyle/>
          <a:p>
            <a:endParaRPr lang="pt-PT" sz="1100" dirty="0"/>
          </a:p>
          <a:p>
            <a:pPr algn="just"/>
            <a:r>
              <a:rPr lang="pt-PT" dirty="0"/>
              <a:t>A Biblioteca e o Museu desenvolveram-se tendo por objetivo acompanhar a missão pedagógica  e de investigação da Escola e seguiu-se o exemplo de </a:t>
            </a:r>
            <a:r>
              <a:rPr lang="pt-PT" b="1" dirty="0">
                <a:solidFill>
                  <a:schemeClr val="tx2">
                    <a:lumMod val="75000"/>
                  </a:schemeClr>
                </a:solidFill>
              </a:rPr>
              <a:t>organismos congéneres internacionais </a:t>
            </a:r>
            <a:r>
              <a:rPr lang="pt-PT" dirty="0"/>
              <a:t>para a sua organização proporcionando-se à </a:t>
            </a:r>
            <a:r>
              <a:rPr lang="pt-PT" b="1" dirty="0">
                <a:solidFill>
                  <a:srgbClr val="C00000"/>
                </a:solidFill>
              </a:rPr>
              <a:t>equipa estágios profissionais de formação.</a:t>
            </a:r>
            <a:endParaRPr lang="pt-PT" sz="100" b="1" dirty="0">
              <a:solidFill>
                <a:srgbClr val="C00000"/>
              </a:solidFill>
            </a:endParaRPr>
          </a:p>
        </p:txBody>
      </p:sp>
      <p:grpSp>
        <p:nvGrpSpPr>
          <p:cNvPr id="4" name="Grupo 3"/>
          <p:cNvGrpSpPr/>
          <p:nvPr/>
        </p:nvGrpSpPr>
        <p:grpSpPr>
          <a:xfrm>
            <a:off x="5118421" y="775466"/>
            <a:ext cx="1022901" cy="1741725"/>
            <a:chOff x="3414613" y="4598872"/>
            <a:chExt cx="1239171" cy="2094987"/>
          </a:xfrm>
        </p:grpSpPr>
        <p:pic>
          <p:nvPicPr>
            <p:cNvPr id="5122" name="Picture 2" descr="7c41d2c4-e8d4-48e4-9abc-d4f67996977d@eur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613" y="4598872"/>
              <a:ext cx="1239171" cy="17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ângulo 11"/>
            <p:cNvSpPr/>
            <p:nvPr/>
          </p:nvSpPr>
          <p:spPr>
            <a:xfrm>
              <a:off x="3630882" y="6232194"/>
              <a:ext cx="806632" cy="461665"/>
            </a:xfrm>
            <a:prstGeom prst="rect">
              <a:avLst/>
            </a:prstGeom>
            <a:noFill/>
          </p:spPr>
          <p:txBody>
            <a:bodyPr wrap="none" lIns="91440" tIns="45720" rIns="91440" bIns="45720">
              <a:spAutoFit/>
            </a:bodyPr>
            <a:lstStyle/>
            <a:p>
              <a:pPr algn="ctr"/>
              <a:r>
                <a:rPr lang="pt-PT" sz="2400" dirty="0">
                  <a:ln w="0"/>
                  <a:effectLst>
                    <a:outerShdw blurRad="38100" dist="19050" dir="2700000" algn="tl" rotWithShape="0">
                      <a:schemeClr val="dk1">
                        <a:alpha val="40000"/>
                      </a:schemeClr>
                    </a:outerShdw>
                  </a:effectLst>
                </a:rPr>
                <a:t>1966</a:t>
              </a:r>
              <a:endParaRPr lang="pt-PT" sz="2400" b="0" cap="none" spc="0" dirty="0">
                <a:ln w="0"/>
                <a:solidFill>
                  <a:schemeClr val="tx1"/>
                </a:solidFill>
                <a:effectLst>
                  <a:outerShdw blurRad="38100" dist="19050" dir="2700000" algn="tl" rotWithShape="0">
                    <a:schemeClr val="dk1">
                      <a:alpha val="40000"/>
                    </a:schemeClr>
                  </a:outerShdw>
                </a:effectLst>
              </a:endParaRPr>
            </a:p>
          </p:txBody>
        </p:sp>
      </p:grpSp>
      <p:grpSp>
        <p:nvGrpSpPr>
          <p:cNvPr id="6" name="Grupo 5"/>
          <p:cNvGrpSpPr/>
          <p:nvPr/>
        </p:nvGrpSpPr>
        <p:grpSpPr>
          <a:xfrm>
            <a:off x="6822225" y="788489"/>
            <a:ext cx="1672064" cy="1723018"/>
            <a:chOff x="5570389" y="699740"/>
            <a:chExt cx="2046282" cy="2035306"/>
          </a:xfrm>
        </p:grpSpPr>
        <p:pic>
          <p:nvPicPr>
            <p:cNvPr id="5123" name="Picture 3" descr="f35b9d20-f07b-4512-a71a-76718cd245c2@eurprd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389" y="699740"/>
              <a:ext cx="2046282" cy="14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ângulo 12"/>
            <p:cNvSpPr/>
            <p:nvPr/>
          </p:nvSpPr>
          <p:spPr>
            <a:xfrm>
              <a:off x="5926090" y="2273381"/>
              <a:ext cx="1414720" cy="461665"/>
            </a:xfrm>
            <a:prstGeom prst="rect">
              <a:avLst/>
            </a:prstGeom>
            <a:noFill/>
          </p:spPr>
          <p:txBody>
            <a:bodyPr wrap="square" lIns="91440" tIns="45720" rIns="91440" bIns="45720">
              <a:spAutoFit/>
            </a:bodyPr>
            <a:lstStyle/>
            <a:p>
              <a:pPr algn="ctr"/>
              <a:r>
                <a:rPr lang="pt-PT" sz="2400" dirty="0">
                  <a:ln w="0"/>
                  <a:effectLst>
                    <a:outerShdw blurRad="38100" dist="19050" dir="2700000" algn="tl" rotWithShape="0">
                      <a:schemeClr val="dk1">
                        <a:alpha val="40000"/>
                      </a:schemeClr>
                    </a:outerShdw>
                  </a:effectLst>
                </a:rPr>
                <a:t>1972</a:t>
              </a:r>
              <a:endParaRPr lang="pt-PT" sz="2400" b="0" cap="none" spc="0" dirty="0">
                <a:ln w="0"/>
                <a:solidFill>
                  <a:schemeClr val="tx1"/>
                </a:solidFill>
                <a:effectLst>
                  <a:outerShdw blurRad="38100" dist="19050" dir="2700000" algn="tl" rotWithShape="0">
                    <a:schemeClr val="dk1">
                      <a:alpha val="40000"/>
                    </a:schemeClr>
                  </a:outerShdw>
                </a:effectLst>
              </a:endParaRPr>
            </a:p>
          </p:txBody>
        </p:sp>
      </p:grpSp>
      <p:grpSp>
        <p:nvGrpSpPr>
          <p:cNvPr id="9" name="Grupo 8"/>
          <p:cNvGrpSpPr/>
          <p:nvPr/>
        </p:nvGrpSpPr>
        <p:grpSpPr>
          <a:xfrm>
            <a:off x="246229" y="775810"/>
            <a:ext cx="4191287" cy="5588382"/>
            <a:chOff x="246229" y="775810"/>
            <a:chExt cx="4191287" cy="5588382"/>
          </a:xfrm>
        </p:grpSpPr>
        <p:pic>
          <p:nvPicPr>
            <p:cNvPr id="5124" name="Picture 4" descr="11e24a57-2ae9-40da-a1ce-ff03313848c2@eurprd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52318" y="1474357"/>
              <a:ext cx="5588382" cy="41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571c0c26-7bdc-4d7e-b0a2-f9a62181a4cc@eurprd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90" y="1198673"/>
              <a:ext cx="2652675" cy="128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6945" y="4822521"/>
            <a:ext cx="3197344" cy="142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062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8550</TotalTime>
  <Words>2786</Words>
  <Application>Microsoft Office PowerPoint</Application>
  <PresentationFormat>Apresentação no Ecrã (4:3)</PresentationFormat>
  <Paragraphs>218</Paragraphs>
  <Slides>34</Slides>
  <Notes>34</Notes>
  <HiddenSlides>0</HiddenSlides>
  <MMClips>0</MMClips>
  <ScaleCrop>false</ScaleCrop>
  <HeadingPairs>
    <vt:vector size="8" baseType="variant">
      <vt:variant>
        <vt:lpstr>Tipos de letra usados</vt:lpstr>
      </vt:variant>
      <vt:variant>
        <vt:i4>10</vt:i4>
      </vt:variant>
      <vt:variant>
        <vt:lpstr>Tema</vt:lpstr>
      </vt:variant>
      <vt:variant>
        <vt:i4>1</vt:i4>
      </vt:variant>
      <vt:variant>
        <vt:lpstr>Servidores OLE incorporados</vt:lpstr>
      </vt:variant>
      <vt:variant>
        <vt:i4>1</vt:i4>
      </vt:variant>
      <vt:variant>
        <vt:lpstr>Títulos dos diapositivos</vt:lpstr>
      </vt:variant>
      <vt:variant>
        <vt:i4>34</vt:i4>
      </vt:variant>
    </vt:vector>
  </HeadingPairs>
  <TitlesOfParts>
    <vt:vector size="46" baseType="lpstr">
      <vt:lpstr>ＭＳ Ｐゴシック</vt:lpstr>
      <vt:lpstr>ＭＳ Ｐゴシック</vt:lpstr>
      <vt:lpstr>SimSun</vt:lpstr>
      <vt:lpstr>&amp;quot</vt:lpstr>
      <vt:lpstr>Arial</vt:lpstr>
      <vt:lpstr>Calibri</vt:lpstr>
      <vt:lpstr>Cambria</vt:lpstr>
      <vt:lpstr>Raleway</vt:lpstr>
      <vt:lpstr>Times New Roman</vt:lpstr>
      <vt:lpstr>Wingdings</vt:lpstr>
      <vt:lpstr>Office Theme</vt:lpstr>
      <vt:lpstr>Image</vt:lpstr>
      <vt:lpstr>A BIBLIOTECA DO INSTITUTO DE HIGIENE E MEDICINA TROPICAL:   Projetos e iniciativas para promover o   acesso aberto ao conhecimento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Avaliação e Gestão do Conhecimento na Administração Pública</dc:title>
  <dc:creator>Ana Isabel Rocha</dc:creator>
  <cp:lastModifiedBy>Paula Cristina Sousa Saraiva</cp:lastModifiedBy>
  <cp:revision>487</cp:revision>
  <cp:lastPrinted>2018-05-03T11:41:30Z</cp:lastPrinted>
  <dcterms:created xsi:type="dcterms:W3CDTF">2015-06-11T10:19:57Z</dcterms:created>
  <dcterms:modified xsi:type="dcterms:W3CDTF">2018-05-03T23:20:13Z</dcterms:modified>
</cp:coreProperties>
</file>