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70" r:id="rId12"/>
    <p:sldId id="274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5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585" autoAdjust="0"/>
  </p:normalViewPr>
  <p:slideViewPr>
    <p:cSldViewPr snapToGrid="0">
      <p:cViewPr varScale="1">
        <p:scale>
          <a:sx n="61" d="100"/>
          <a:sy n="61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CDDF3-DED2-4C8D-B95D-9BB87C3E224C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4C47F-723A-4237-BFC1-B528AE0B265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186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4C47F-723A-4237-BFC1-B528AE0B265D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668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5475" y="459542"/>
            <a:ext cx="10159137" cy="580478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PT" sz="3600" dirty="0" smtClean="0">
                <a:solidFill>
                  <a:srgbClr val="8F52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Encontro Arquivos Históricos e </a:t>
            </a:r>
            <a:r>
              <a:rPr lang="pt-PT" sz="3600" dirty="0" err="1" smtClean="0">
                <a:solidFill>
                  <a:srgbClr val="8F52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BNacionais</a:t>
            </a:r>
            <a:r>
              <a:rPr lang="pt-PT" sz="3600" dirty="0" smtClean="0">
                <a:solidFill>
                  <a:srgbClr val="8F52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3600" dirty="0" smtClean="0">
                <a:solidFill>
                  <a:srgbClr val="8F520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dirty="0" smtClean="0">
                <a:solidFill>
                  <a:srgbClr val="8F52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CPLP, Lisboa, maio 2018</a:t>
            </a:r>
            <a:endParaRPr lang="pt-PT" sz="3600" dirty="0">
              <a:solidFill>
                <a:srgbClr val="8F52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601" y="213881"/>
            <a:ext cx="8024883" cy="343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0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3391" y="624110"/>
            <a:ext cx="9621221" cy="918087"/>
          </a:xfrm>
        </p:spPr>
        <p:txBody>
          <a:bodyPr/>
          <a:lstStyle/>
          <a:p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Institucional 1 – Recursos Humanos</a:t>
            </a:r>
            <a:endParaRPr lang="pt-PT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19116" y="1542197"/>
            <a:ext cx="3903260" cy="475514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0" indent="0" algn="ctr">
              <a:buNone/>
            </a:pPr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PT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de Formação; Capacitação de RH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endParaRPr lang="pt-PT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Partilha de Programas </a:t>
            </a: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Formação e Capacitação dos </a:t>
            </a: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Parcerias com Instituições de </a:t>
            </a: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</a:t>
            </a:r>
          </a:p>
          <a:p>
            <a:pPr marL="0" lvl="0" indent="0" algn="ctr" defTabSz="914400">
              <a:lnSpc>
                <a:spcPct val="90000"/>
              </a:lnSpc>
              <a:buClrTx/>
              <a:buNone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(Universidades e Centros de Documentação,…)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81600" y="1542197"/>
            <a:ext cx="5777552" cy="5109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</a:p>
          <a:p>
            <a:pPr algn="ctr"/>
            <a:endParaRPr lang="pt-PT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Adequação das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funções do pessoal com as suas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atribuições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Contratação de pessoal especializado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de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uma planilha de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atribuições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Formação especializada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para os funcionários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P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BNs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8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Institucional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</a:t>
            </a:r>
            <a:endParaRPr lang="pt-PT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42699" y="1542197"/>
            <a:ext cx="3193575" cy="512448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Integrar as Bibliotecas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Nacionais 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numa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rede 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CPLP</a:t>
            </a:r>
          </a:p>
          <a:p>
            <a:pPr>
              <a:buFont typeface="Arial" panose="020B0604020202020204" pitchFamily="34" charset="0"/>
              <a:buChar char="•"/>
            </a:pP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Integrar 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P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BNs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rede de Bibliotecas Associadas da 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UNESCO</a:t>
            </a:r>
          </a:p>
          <a:p>
            <a:pPr>
              <a:buFont typeface="Arial" panose="020B0604020202020204" pitchFamily="34" charset="0"/>
              <a:buChar char="•"/>
            </a:pPr>
            <a:endParaRPr 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Implementar o Sistema Nacional de Bibliotecas</a:t>
            </a:r>
          </a:p>
          <a:p>
            <a:pPr>
              <a:buFont typeface="Arial" panose="020B0604020202020204" pitchFamily="34" charset="0"/>
              <a:buChar char="•"/>
            </a:pPr>
            <a:endParaRPr 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Desenvolver projetos de Promoção da Leitura em Parceria…</a:t>
            </a:r>
          </a:p>
          <a:p>
            <a:pPr>
              <a:buFont typeface="Arial" panose="020B0604020202020204" pitchFamily="34" charset="0"/>
              <a:buChar char="•"/>
            </a:pPr>
            <a:endParaRPr lang="pt-PT" sz="1600" dirty="0"/>
          </a:p>
          <a:p>
            <a:pPr>
              <a:buFont typeface="Arial" panose="020B0604020202020204" pitchFamily="34" charset="0"/>
              <a:buChar char="•"/>
            </a:pPr>
            <a:endParaRPr lang="pt-PT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pt-PT" sz="1600" dirty="0"/>
          </a:p>
          <a:p>
            <a:pPr>
              <a:buFont typeface="Arial" panose="020B0604020202020204" pitchFamily="34" charset="0"/>
              <a:buChar char="•"/>
            </a:pPr>
            <a:endParaRPr lang="pt-PT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pt-PT" sz="1600" dirty="0"/>
          </a:p>
          <a:p>
            <a:pPr>
              <a:buFont typeface="Arial" panose="020B0604020202020204" pitchFamily="34" charset="0"/>
              <a:buChar char="•"/>
            </a:pPr>
            <a:endParaRPr lang="pt-PT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0" indent="0">
              <a:buNone/>
            </a:pPr>
            <a:endParaRPr lang="pt-PT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527343" y="1542197"/>
            <a:ext cx="6291618" cy="5555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b="1" dirty="0" smtClean="0"/>
          </a:p>
          <a:p>
            <a:pPr algn="ctr"/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</a:p>
          <a:p>
            <a:endParaRPr lang="pt-PT" sz="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Estabelecimento de parcerias com as bibliotecas nacionais da CPLP e das Bibliotecas Associadas da Unesco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Adequação dos sistemas informáticos (software) que permitam a integração em rede com as demais bibliotecas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Assinatura dos memorandos de integração da BNCV em rede com as bibliotecas da CPLP e RNA da UNESCO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Dinamização da Rede de Bibliotecas Nacionais</a:t>
            </a:r>
          </a:p>
        </p:txBody>
      </p:sp>
    </p:spTree>
    <p:extLst>
      <p:ext uri="{BB962C8B-B14F-4D97-AF65-F5344CB8AC3E}">
        <p14:creationId xmlns:p14="http://schemas.microsoft.com/office/powerpoint/2010/main" val="1643015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 à Leitura na CPLP</a:t>
            </a:r>
            <a:endParaRPr lang="pt-PT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45021" y="1542197"/>
            <a:ext cx="10326413" cy="5078313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       </a:t>
            </a: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um Plano de Incentivo à Edição</a:t>
            </a: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um Plano de Doações entre Bibliotecas </a:t>
            </a:r>
            <a:endParaRPr lang="pt-PT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 da implementação </a:t>
            </a:r>
            <a:r>
              <a:rPr lang="pt-PT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Planos Nacionais </a:t>
            </a:r>
            <a:r>
              <a:rPr lang="pt-PT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Leitura /Programas </a:t>
            </a:r>
            <a:r>
              <a:rPr lang="pt-PT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Incentivo à Leitura</a:t>
            </a: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um Plano de Formação para Professores e Animadores</a:t>
            </a: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Feiras e Bienais dos Livro CPLP </a:t>
            </a:r>
            <a:endParaRPr lang="pt-PT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P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97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Comunicação e Marketing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96814" y="1449864"/>
            <a:ext cx="8671033" cy="4293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b="1" dirty="0" smtClean="0"/>
          </a:p>
          <a:p>
            <a:pPr algn="ctr"/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Propostas de Ações</a:t>
            </a:r>
          </a:p>
          <a:p>
            <a:pPr algn="ctr"/>
            <a:endParaRPr lang="pt-PT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dinamização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páginas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nas redes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digitais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 de meios de divulgação e partilha das atividades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CPLP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rotocolos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 parcerias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os órgãos de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CS da CPLP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 de Artigos/Boletim Informativo/Revistas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20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Parcerias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Projetos de Estudo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43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Cooperação/ Parcerias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1702" y="1542197"/>
            <a:ext cx="4231015" cy="465365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sz="1000" dirty="0" smtClean="0"/>
          </a:p>
          <a:p>
            <a:pPr marL="0" indent="0" algn="ctr">
              <a:buNone/>
            </a:pPr>
            <a:r>
              <a:rPr lang="pt-PT" sz="1000" dirty="0" smtClean="0"/>
              <a:t>       </a:t>
            </a:r>
            <a:r>
              <a:rPr lang="pt-PT" dirty="0" smtClean="0"/>
              <a:t> 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Rentabilizar Parcerias </a:t>
            </a:r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Protocolos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os Estados CPLP</a:t>
            </a:r>
          </a:p>
          <a:p>
            <a:pPr marL="0" lvl="0" indent="0" defTabSz="914400">
              <a:lnSpc>
                <a:spcPct val="90000"/>
              </a:lnSpc>
              <a:buClrTx/>
              <a:buNone/>
            </a:pPr>
            <a:endParaRPr lang="pt-PT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Acordos para Realização de Formações e/ /ou Estágios Técnicos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Internacionalizar a Literatura e Cultura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CPLP  através </a:t>
            </a:r>
            <a:r>
              <a:rPr lang="pt-P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Participação em Feiras e Festivais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Internacionais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Pressionar ao Investimento ou à </a:t>
            </a:r>
            <a:r>
              <a:rPr lang="pt-P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alocação de Recursos Financeiros para Projetos da área das Bibliotecas e Arquivos</a:t>
            </a:r>
            <a:endParaRPr lang="pt-PT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517931" y="1542197"/>
            <a:ext cx="5565228" cy="4688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sz="600" b="1" dirty="0" smtClean="0"/>
          </a:p>
          <a:p>
            <a:pPr algn="ctr"/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</a:p>
          <a:p>
            <a:endParaRPr lang="pt-PT" sz="600" dirty="0"/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Protocolos com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instituições de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ensino superior, e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fundações e instituições ligadas e/ou de autores 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Estágios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Técnicos nas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BNacionais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E-Membros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Ações conjuntas – Morabeza Festa do Livro; Seminário Estudos;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Participação em Feiras Internacionais 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da Bienal do Livro Lusófono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2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0436" y="624108"/>
            <a:ext cx="9894176" cy="4834995"/>
          </a:xfrm>
        </p:spPr>
        <p:txBody>
          <a:bodyPr>
            <a:normAutofit/>
          </a:bodyPr>
          <a:lstStyle/>
          <a:p>
            <a:r>
              <a:rPr lang="pt-PT" b="1" i="1" dirty="0" smtClean="0">
                <a:solidFill>
                  <a:srgbClr val="212121"/>
                </a:solidFill>
                <a:latin typeface="wf_segoe-ui_normal"/>
              </a:rPr>
              <a:t/>
            </a:r>
            <a:br>
              <a:rPr lang="pt-PT" b="1" i="1" dirty="0" smtClean="0">
                <a:solidFill>
                  <a:srgbClr val="212121"/>
                </a:solidFill>
                <a:latin typeface="wf_segoe-ui_normal"/>
              </a:rPr>
            </a:br>
            <a:r>
              <a:rPr lang="pt-PT" b="1" i="1" dirty="0">
                <a:solidFill>
                  <a:srgbClr val="212121"/>
                </a:solidFill>
                <a:latin typeface="wf_segoe-ui_normal"/>
              </a:rPr>
              <a:t/>
            </a:r>
            <a:br>
              <a:rPr lang="pt-PT" b="1" i="1" dirty="0">
                <a:solidFill>
                  <a:srgbClr val="212121"/>
                </a:solidFill>
                <a:latin typeface="wf_segoe-ui_normal"/>
              </a:rPr>
            </a:br>
            <a:r>
              <a:rPr lang="pt-PT" b="1" i="1" dirty="0" smtClean="0">
                <a:solidFill>
                  <a:srgbClr val="212121"/>
                </a:solidFill>
                <a:latin typeface="wf_segoe-ui_normal"/>
              </a:rPr>
              <a:t>… </a:t>
            </a:r>
            <a:r>
              <a:rPr lang="pt-PT" b="1" i="1" dirty="0">
                <a:solidFill>
                  <a:srgbClr val="212121"/>
                </a:solidFill>
                <a:latin typeface="wf_segoe-ui_normal"/>
              </a:rPr>
              <a:t>os desafios da preservação </a:t>
            </a:r>
            <a:r>
              <a:rPr lang="pt-PT" b="1" i="1" dirty="0" smtClean="0">
                <a:solidFill>
                  <a:srgbClr val="212121"/>
                </a:solidFill>
                <a:latin typeface="wf_segoe-ui_normal"/>
              </a:rPr>
              <a:t>do</a:t>
            </a:r>
            <a:br>
              <a:rPr lang="pt-PT" b="1" i="1" dirty="0" smtClean="0">
                <a:solidFill>
                  <a:srgbClr val="212121"/>
                </a:solidFill>
                <a:latin typeface="wf_segoe-ui_normal"/>
              </a:rPr>
            </a:br>
            <a:r>
              <a:rPr lang="pt-PT" b="1" i="1" dirty="0">
                <a:solidFill>
                  <a:srgbClr val="212121"/>
                </a:solidFill>
                <a:latin typeface="wf_segoe-ui_normal"/>
              </a:rPr>
              <a:t/>
            </a:r>
            <a:br>
              <a:rPr lang="pt-PT" b="1" i="1" dirty="0">
                <a:solidFill>
                  <a:srgbClr val="212121"/>
                </a:solidFill>
                <a:latin typeface="wf_segoe-ui_normal"/>
              </a:rPr>
            </a:br>
            <a:r>
              <a:rPr lang="pt-PT" b="1" i="1" dirty="0" smtClean="0">
                <a:solidFill>
                  <a:srgbClr val="212121"/>
                </a:solidFill>
                <a:latin typeface="wf_segoe-ui_normal"/>
              </a:rPr>
              <a:t>legado </a:t>
            </a:r>
            <a:r>
              <a:rPr lang="pt-PT" b="1" i="1" dirty="0">
                <a:solidFill>
                  <a:srgbClr val="212121"/>
                </a:solidFill>
                <a:latin typeface="wf_segoe-ui_normal"/>
              </a:rPr>
              <a:t>histórico </a:t>
            </a:r>
            <a:r>
              <a:rPr lang="pt-PT" b="1" i="1" dirty="0" smtClean="0">
                <a:solidFill>
                  <a:srgbClr val="212121"/>
                </a:solidFill>
                <a:latin typeface="wf_segoe-ui_normal"/>
              </a:rPr>
              <a:t>nos Estados-membros</a:t>
            </a:r>
            <a:br>
              <a:rPr lang="pt-PT" b="1" i="1" dirty="0" smtClean="0">
                <a:solidFill>
                  <a:srgbClr val="212121"/>
                </a:solidFill>
                <a:latin typeface="wf_segoe-ui_normal"/>
              </a:rPr>
            </a:br>
            <a:r>
              <a:rPr lang="pt-PT" b="1" i="1" dirty="0">
                <a:solidFill>
                  <a:srgbClr val="212121"/>
                </a:solidFill>
                <a:latin typeface="wf_segoe-ui_normal"/>
              </a:rPr>
              <a:t/>
            </a:r>
            <a:br>
              <a:rPr lang="pt-PT" b="1" i="1" dirty="0">
                <a:solidFill>
                  <a:srgbClr val="212121"/>
                </a:solidFill>
                <a:latin typeface="wf_segoe-ui_normal"/>
              </a:rPr>
            </a:br>
            <a:r>
              <a:rPr lang="pt-PT" b="1" i="1" dirty="0" smtClean="0">
                <a:solidFill>
                  <a:srgbClr val="212121"/>
                </a:solidFill>
                <a:latin typeface="wf_segoe-ui_normal"/>
              </a:rPr>
              <a:t>CPLP …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6789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8234" y="846161"/>
            <a:ext cx="9266378" cy="4735773"/>
          </a:xfrm>
        </p:spPr>
        <p:txBody>
          <a:bodyPr>
            <a:normAutofit/>
          </a:bodyPr>
          <a:lstStyle/>
          <a:p>
            <a:pPr lvl="0" algn="just" defTabSz="914400">
              <a:lnSpc>
                <a:spcPct val="150000"/>
              </a:lnSpc>
              <a:spcBef>
                <a:spcPts val="1000"/>
              </a:spcBef>
            </a:pPr>
            <a:r>
              <a:rPr lang="pt-PT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Visão</a:t>
            </a:r>
            <a:r>
              <a:rPr lang="pt-PT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PT" sz="20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t-PT" sz="20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PT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 uma referência na preservação do património escrito-literário cabo-verdiano, em todo o país, na diáspora, e no universo da comunidade de língua portuguesa, enquadrada numa economia moderna e de defesa bibliográfica e cultural</a:t>
            </a:r>
            <a:r>
              <a:rPr lang="pt-PT" sz="24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  <a:t/>
            </a:r>
            <a:br>
              <a:rPr lang="pt-PT" sz="24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30688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8415" y="-66302"/>
            <a:ext cx="10306198" cy="2263592"/>
          </a:xfrm>
        </p:spPr>
        <p:txBody>
          <a:bodyPr>
            <a:normAutofit/>
          </a:bodyPr>
          <a:lstStyle/>
          <a:p>
            <a:pPr algn="ctr"/>
            <a:r>
              <a:rPr lang="pt-PT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endParaRPr lang="pt-P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7856" y="2388358"/>
            <a:ext cx="9966799" cy="4469642"/>
          </a:xfrm>
        </p:spPr>
        <p:txBody>
          <a:bodyPr>
            <a:normAutofit/>
          </a:bodyPr>
          <a:lstStyle/>
          <a:p>
            <a:pPr lvl="0" algn="just" defTabSz="914400">
              <a:lnSpc>
                <a:spcPct val="150000"/>
              </a:lnSpc>
              <a:buClrTx/>
            </a:pPr>
            <a:r>
              <a:rPr lang="pt-PT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Nacional de Cabo Verde tem por missão catalogar, conservar, divulgar e enriquecer o património escrito-literário nacional, nos domínios do conhecimento, independentemente do suporte</a:t>
            </a:r>
            <a:r>
              <a:rPr lang="pt-PT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914400">
              <a:lnSpc>
                <a:spcPct val="150000"/>
              </a:lnSpc>
              <a:buClrTx/>
            </a:pP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lnSpc>
                <a:spcPct val="150000"/>
              </a:lnSpc>
              <a:buClrTx/>
            </a:pPr>
            <a:r>
              <a:rPr lang="pt-PT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ainda por missão a Implementação da Política Nacional de Leitura…</a:t>
            </a:r>
          </a:p>
          <a:p>
            <a:pPr lvl="0" algn="just" defTabSz="914400">
              <a:lnSpc>
                <a:spcPct val="150000"/>
              </a:lnSpc>
              <a:buClrTx/>
            </a:pP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38" y="0"/>
            <a:ext cx="2393918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9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5475" y="395785"/>
            <a:ext cx="10027044" cy="1442568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endParaRPr lang="pt-P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9493" y="2234138"/>
            <a:ext cx="10307993" cy="4623862"/>
          </a:xfrm>
        </p:spPr>
        <p:txBody>
          <a:bodyPr>
            <a:normAutofit fontScale="25000" lnSpcReduction="20000"/>
          </a:bodyPr>
          <a:lstStyle/>
          <a:p>
            <a:pPr marL="228600" lvl="0" indent="-228600" defTabSz="914400"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pt-PT" sz="9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Inovação</a:t>
            </a:r>
          </a:p>
          <a:p>
            <a:pPr marL="228600" lvl="0" indent="-228600" defTabSz="914400"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pt-PT" sz="9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Inclusão</a:t>
            </a:r>
            <a:r>
              <a:rPr lang="pt-PT" sz="9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(Igualdade de oportunidade e acessibilidade ao conhecimento) </a:t>
            </a:r>
          </a:p>
          <a:p>
            <a:pPr marL="228600" lvl="0" indent="-228600" defTabSz="914400"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pt-PT" sz="9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Internacionalização</a:t>
            </a:r>
            <a:r>
              <a:rPr lang="pt-PT" sz="9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9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espólios literários CPLP)</a:t>
            </a:r>
            <a:endParaRPr lang="pt-PT" sz="9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pt-PT" sz="9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Ambição</a:t>
            </a:r>
            <a:r>
              <a:rPr lang="pt-PT" sz="9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(pela Dignidade Institucional/Excelência na prestação de </a:t>
            </a:r>
            <a:r>
              <a:rPr lang="pt-PT" sz="9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serviço/alargamento efetivo e equitativo dos espaços físicos, virtuais, académicos)</a:t>
            </a:r>
            <a:endParaRPr lang="pt-PT" sz="9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pt-PT" sz="9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Orgulho</a:t>
            </a:r>
            <a:r>
              <a:rPr lang="pt-PT" sz="9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Comunidade</a:t>
            </a:r>
            <a:endParaRPr lang="pt-PT" sz="9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568" y="0"/>
            <a:ext cx="2393918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7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3382" y="313899"/>
            <a:ext cx="10159137" cy="1160059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endParaRPr lang="pt-P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5475" y="1658982"/>
            <a:ext cx="10159138" cy="4769527"/>
          </a:xfrm>
        </p:spPr>
        <p:txBody>
          <a:bodyPr>
            <a:normAutofit/>
          </a:bodyPr>
          <a:lstStyle/>
          <a:p>
            <a:pPr marL="228600" lvl="0" indent="-228600" algn="just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uma maior </a:t>
            </a: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visibilidade da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CPLP </a:t>
            </a: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Comunicação/Redes)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Valorizar o acervo bibliográfico/literário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todos os Estados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e capacitação de </a:t>
            </a: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humanos </a:t>
            </a:r>
            <a:endParaRPr lang="pt-PT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Visibilidade </a:t>
            </a: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autores 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da </a:t>
            </a: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sustentabilidade das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bibliotecas nacionais 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linhas/projetos de Estudo que</a:t>
            </a:r>
          </a:p>
          <a:p>
            <a:pPr marL="228600" lvl="0" indent="-228600" algn="just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 de qualidade prestado </a:t>
            </a:r>
            <a:r>
              <a:rPr lang="pt-P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pelas </a:t>
            </a:r>
            <a:r>
              <a:rPr lang="pt-PT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bibliotecas nacionais </a:t>
            </a:r>
            <a:endParaRPr lang="pt-PT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lnSpc>
                <a:spcPct val="90000"/>
              </a:lnSpc>
              <a:buClrTx/>
            </a:pPr>
            <a:endParaRPr lang="pt-PT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082" y="0"/>
            <a:ext cx="2393918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95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0036" y="627017"/>
            <a:ext cx="10042483" cy="1338262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Eixos</a:t>
            </a:r>
            <a:endParaRPr lang="pt-P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2765" y="2063931"/>
            <a:ext cx="9481848" cy="4794069"/>
          </a:xfrm>
        </p:spPr>
        <p:txBody>
          <a:bodyPr>
            <a:normAutofit fontScale="85000" lnSpcReduction="10000"/>
          </a:bodyPr>
          <a:lstStyle/>
          <a:p>
            <a:pPr marL="342900" lvl="0" indent="-3429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Acervo </a:t>
            </a: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Bibliográfico e Patrimonial</a:t>
            </a: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Legal  </a:t>
            </a:r>
            <a:r>
              <a:rPr lang="pt-PT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(políticas de apoio às Edições conjuntas; Investigação)</a:t>
            </a:r>
            <a:endParaRPr lang="pt-PT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Institucional (RH, Património físico; Projetos)</a:t>
            </a:r>
            <a:endParaRPr lang="pt-PT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 à Leitura </a:t>
            </a:r>
            <a:r>
              <a:rPr lang="pt-PT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(caso da BNCV) </a:t>
            </a:r>
            <a:endParaRPr lang="pt-PT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 </a:t>
            </a:r>
            <a:r>
              <a:rPr lang="pt-PT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Rede / </a:t>
            </a: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r>
              <a:rPr lang="pt-PT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Comunitário</a:t>
            </a:r>
            <a:endParaRPr lang="pt-PT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pt-PT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Cooperação </a:t>
            </a:r>
            <a:r>
              <a:rPr lang="pt-PT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 (Feiras; Circulação do Livro e da Informação; Plataformas de gestão partilhada)</a:t>
            </a:r>
            <a:endParaRPr lang="pt-PT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386" y="122668"/>
            <a:ext cx="2393918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85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6389" y="653143"/>
            <a:ext cx="8843554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Acervo </a:t>
            </a:r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Bibliográfico e Patrimonial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7097" y="1632856"/>
            <a:ext cx="3482325" cy="503214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defTabSz="914400">
              <a:lnSpc>
                <a:spcPct val="90000"/>
              </a:lnSpc>
              <a:buClrTx/>
            </a:pPr>
            <a:endParaRPr lang="pt-PT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lnSpc>
                <a:spcPct val="90000"/>
              </a:lnSpc>
              <a:buClrTx/>
            </a:pPr>
            <a:r>
              <a:rPr lang="pt-PT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marL="228600" lvl="0" indent="-228600" defTabSz="914400">
              <a:lnSpc>
                <a:spcPct val="9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Lançar um </a:t>
            </a: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/Biblioteca Digital</a:t>
            </a: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CPLP</a:t>
            </a: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Catálogo da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CPLP</a:t>
            </a: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Fomentar um Sistema Bibliotecas /Biblioteca </a:t>
            </a: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</a:t>
            </a:r>
          </a:p>
          <a:p>
            <a:pPr marL="228600" lvl="0" indent="-228600" defTabSz="914400">
              <a:lnSpc>
                <a:spcPct val="9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Recuperar /Reeditar autores</a:t>
            </a:r>
          </a:p>
          <a:p>
            <a:pPr marL="228600" lvl="0" indent="-228600" defTabSz="914400">
              <a:lnSpc>
                <a:spcPct val="9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Valorizar os patrimónios físicos e documentais</a:t>
            </a: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lnSpc>
                <a:spcPct val="90000"/>
              </a:lnSpc>
              <a:spcAft>
                <a:spcPts val="1200"/>
              </a:spcAft>
              <a:buClrTx/>
            </a:pP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28" y="404950"/>
            <a:ext cx="2393918" cy="143691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131559" y="1632856"/>
            <a:ext cx="6673754" cy="49398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sz="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</a:p>
          <a:p>
            <a:pPr algn="ctr"/>
            <a:endParaRPr lang="pt-P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do Portal e Biblioteca digital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Digitalização de obras de autores da comunidade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Incremento  do catálogo e partilha entre os Estados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Alimentação das Base de Dados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Trocas para Reforço do acervo (aquisição/doação)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de novos Setores (Reservados e coleções especiais)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Redefinição do Depósito Legal (Legislação, afetação de Espaços e Recursos Humanos próprios)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Requalificação dos edifícios das </a:t>
            </a:r>
            <a:r>
              <a:rPr lang="pt-P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BNacionais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(CV, GB??, ANG??, MOZ??)</a:t>
            </a:r>
          </a:p>
          <a:p>
            <a:pPr marL="174625" indent="-1746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Climatização, Higienização, Conservação e Restauro  </a:t>
            </a:r>
          </a:p>
          <a:p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332474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917" y="298131"/>
            <a:ext cx="9859337" cy="1983407"/>
          </a:xfrm>
        </p:spPr>
        <p:txBody>
          <a:bodyPr>
            <a:normAutofit/>
          </a:bodyPr>
          <a:lstStyle/>
          <a:p>
            <a:pPr algn="ctr"/>
            <a:r>
              <a:rPr lang="pt-PT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Legal </a:t>
            </a:r>
            <a:r>
              <a:rPr lang="pt-PT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2294004"/>
            <a:ext cx="3521122" cy="413328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0" defTabSz="914400">
              <a:lnSpc>
                <a:spcPct val="90000"/>
              </a:lnSpc>
              <a:buClrTx/>
            </a:pPr>
            <a:endParaRPr lang="pt-PT" sz="19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lnSpc>
                <a:spcPct val="90000"/>
              </a:lnSpc>
              <a:buClrTx/>
            </a:pPr>
            <a:r>
              <a:rPr lang="pt-PT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lvl="0" algn="ctr" defTabSz="914400">
              <a:lnSpc>
                <a:spcPct val="90000"/>
              </a:lnSpc>
              <a:buClrTx/>
            </a:pPr>
            <a:endParaRPr lang="pt-PT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Harmonizar Regulamentos  </a:t>
            </a: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instrumentos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gestão das </a:t>
            </a:r>
            <a:r>
              <a:rPr lang="pt-PT" sz="17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BNs</a:t>
            </a: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um Quadro Legal </a:t>
            </a: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apoio a Edições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Legislação sobre o Depósito Legal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PT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instrumentos legais de promoção de circulação de autores</a:t>
            </a:r>
            <a:endParaRPr lang="pt-PT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601" y="627017"/>
            <a:ext cx="2393918" cy="143691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540991" y="2281538"/>
            <a:ext cx="5831528" cy="3808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 smtClean="0"/>
          </a:p>
          <a:p>
            <a:pPr algn="ctr"/>
            <a:r>
              <a:rPr lang="pt-P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</a:p>
          <a:p>
            <a:pPr algn="ctr"/>
            <a:endParaRPr lang="pt-PT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do Regulamento Interno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de instrumentos </a:t>
            </a: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gestão da BNCV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dos </a:t>
            </a: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Estatutos da BNCV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do </a:t>
            </a: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PCCS da BNCV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de </a:t>
            </a: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Quadro Legal para as Edições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da </a:t>
            </a:r>
            <a:r>
              <a:rPr lang="pt-P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Legislação sobre o Depósito </a:t>
            </a:r>
            <a:r>
              <a:rPr lang="pt-PT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Editais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de Concursos Literários </a:t>
            </a: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534479838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6237</TotalTime>
  <Words>744</Words>
  <Application>Microsoft Office PowerPoint</Application>
  <PresentationFormat>Ecrã Panorâmico</PresentationFormat>
  <Paragraphs>149</Paragraphs>
  <Slides>14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wf_segoe-ui_normal</vt:lpstr>
      <vt:lpstr>Wingdings 3</vt:lpstr>
      <vt:lpstr>Haste</vt:lpstr>
      <vt:lpstr>Encontro Arquivos Históricos e BNacionais CPLP, Lisboa, maio 2018</vt:lpstr>
      <vt:lpstr>  … os desafios da preservação do  legado histórico nos Estados-membros  CPLP …</vt:lpstr>
      <vt:lpstr>Visão   Ser uma referência na preservação do património escrito-literário cabo-verdiano, em todo o país, na diáspora, e no universo da comunidade de língua portuguesa, enquadrada numa economia moderna e de defesa bibliográfica e cultural </vt:lpstr>
      <vt:lpstr>Missão</vt:lpstr>
      <vt:lpstr> Valores</vt:lpstr>
      <vt:lpstr> Desafios</vt:lpstr>
      <vt:lpstr> Eixos</vt:lpstr>
      <vt:lpstr>Acervo Bibliográfico e Patrimonial </vt:lpstr>
      <vt:lpstr>Quadro Legal  </vt:lpstr>
      <vt:lpstr>Quadro Institucional 1 – Recursos Humanos</vt:lpstr>
      <vt:lpstr>Quadro Institucional 2 - Projetos</vt:lpstr>
      <vt:lpstr>Incentivo à Leitura na CPLP</vt:lpstr>
      <vt:lpstr>Comunicação e Marketing</vt:lpstr>
      <vt:lpstr>Cooperação/ Parcerias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Visão</dc:title>
  <dc:creator>Biblioteca Nacional - Telma Ilita Brito</dc:creator>
  <cp:lastModifiedBy>Fatima</cp:lastModifiedBy>
  <cp:revision>64</cp:revision>
  <dcterms:created xsi:type="dcterms:W3CDTF">2017-11-30T09:48:25Z</dcterms:created>
  <dcterms:modified xsi:type="dcterms:W3CDTF">2018-05-03T23:20:18Z</dcterms:modified>
</cp:coreProperties>
</file>