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4" r:id="rId7"/>
    <p:sldId id="265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8842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3568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7358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63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4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82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75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69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87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24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6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20679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48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448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10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801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364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3899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9291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0392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7372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1063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B67C-028B-4AE7-805E-D11694733AA7}" type="datetimeFigureOut">
              <a:rPr lang="pt-PT" smtClean="0"/>
              <a:pPr/>
              <a:t>02/05/2018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22E7-3DF4-4E74-B466-C5415593473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7463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B67C-028B-4AE7-805E-D11694733AA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22E7-3DF4-4E74-B466-C5415593473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9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31641" y="428604"/>
            <a:ext cx="7610654" cy="51398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Preservação do legado histórico e cultural dos Estados Membros da CPLP</a:t>
            </a:r>
            <a:r>
              <a:rPr lang="pt-P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pt-P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P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Lisboa, 3-4 Maio 2018</a:t>
            </a:r>
          </a:p>
          <a:p>
            <a:pPr algn="ctr"/>
            <a:r>
              <a:rPr lang="pt-P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****</a:t>
            </a:r>
            <a:endParaRPr lang="pt-PT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pt-P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AHM </a:t>
            </a:r>
            <a:r>
              <a:rPr lang="pt-P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COOPERAÇÃO NA CPLP:</a:t>
            </a:r>
          </a:p>
          <a:p>
            <a:r>
              <a:rPr lang="pt-P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Experiências de Partilha de Património       		documental e formação</a:t>
            </a:r>
            <a:endParaRPr lang="pt-P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059345"/>
            <a:ext cx="270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Joel  das </a:t>
            </a:r>
            <a:r>
              <a:rPr lang="en-US" u="sng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Neves</a:t>
            </a:r>
            <a:r>
              <a:rPr lang="en-US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Tem</a:t>
            </a:r>
            <a:r>
              <a:rPr lang="pt-PT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      </a:t>
            </a:r>
          </a:p>
          <a:p>
            <a:pPr algn="ctr"/>
            <a:r>
              <a:rPr lang="pt-PT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(Director)</a:t>
            </a:r>
            <a:endParaRPr lang="pt-PT" i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10"/>
          <p:cNvCxnSpPr/>
          <p:nvPr/>
        </p:nvCxnSpPr>
        <p:spPr>
          <a:xfrm>
            <a:off x="-9525" y="5990749"/>
            <a:ext cx="897401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F:\PROJECTOS SETUPs VB6\SETUP SGRH 2015\Projecto SGRH\fotos sistemas\jo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32" y="6023654"/>
            <a:ext cx="587691" cy="7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4427984" y="6118863"/>
            <a:ext cx="392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Arquivo</a:t>
            </a:r>
            <a:r>
              <a:rPr lang="en-US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u="sng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Histórico</a:t>
            </a:r>
            <a:r>
              <a:rPr lang="en-US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pt-PT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Moçambique</a:t>
            </a:r>
            <a:endParaRPr lang="pt-PT" i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7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426" y="-27384"/>
            <a:ext cx="8229600" cy="8640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AHM</a:t>
            </a:r>
            <a:r>
              <a:rPr lang="pt-P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PROFILE – 1934 a 2018 </a:t>
            </a:r>
            <a:endParaRPr lang="pt-P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BartCuamba\Desktop\SELECCAO DE IMAGES\1. Edificio principal do A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1763073" cy="196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D:\AHM\IMAGENS SELECIONADAS\2. Edificio anexo do AHM no Campus da U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74" y="3284984"/>
            <a:ext cx="2368590" cy="157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03385" y="1196364"/>
            <a:ext cx="5340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30.000 metros lineares </a:t>
            </a:r>
            <a:r>
              <a:rPr lang="pt-PT" sz="3200" dirty="0" err="1" smtClean="0">
                <a:latin typeface="Arial" pitchFamily="34" charset="0"/>
                <a:cs typeface="Arial" pitchFamily="34" charset="0"/>
              </a:rPr>
              <a:t>estantaria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7.000 horas Historia oral.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95  Jornais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100.000 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fotografias.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00.000 microfilmes.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Mapas, Cartazes e 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Selos.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AHM\IMAGES para AHM\AHM BIBLIOTECA NACIONAL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11" y="5013176"/>
            <a:ext cx="3010774" cy="169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8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88024" y="1268760"/>
            <a:ext cx="4104456" cy="2175135"/>
          </a:xfrm>
        </p:spPr>
        <p:txBody>
          <a:bodyPr>
            <a:normAutofit fontScale="92500"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Interior do Depósito no campus da UEM: Fundos documentais do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séc.XIX-XX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994920" cy="224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005" y="3861047"/>
            <a:ext cx="3851920" cy="232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4932040" y="3861047"/>
            <a:ext cx="4104456" cy="2175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829588" y="3928833"/>
            <a:ext cx="4104456" cy="2175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latin typeface="Arial" pitchFamily="34" charset="0"/>
                <a:cs typeface="Arial" pitchFamily="34" charset="0"/>
              </a:rPr>
              <a:t>Interior do depósito no edifício da sede do AHM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89426" y="-27384"/>
            <a:ext cx="8229600" cy="8640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ACERVO DO AHM</a:t>
            </a:r>
            <a:endParaRPr lang="pt-P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9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51920" y="1196752"/>
            <a:ext cx="4968552" cy="5328592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Cooperação institucional a nível bilateral e multilateral  com Portugal e Brasil;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Celebração de Acordos e Memorandos de Entendimento (Portugal, Torre do Tombo, e Brasil);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Cooperação com Universidades (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Univ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. Évora, Universidade de Lisboa  e UFBA) 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Participação nos encontros do Fórum dos Arquivos Nacionais da CPLP; </a:t>
            </a:r>
          </a:p>
          <a:p>
            <a:pPr marL="0" indent="0">
              <a:buNone/>
            </a:pP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89426" y="-27384"/>
            <a:ext cx="8229600" cy="8640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ACÇÕES DE COOPERAÇÃO</a:t>
            </a:r>
            <a:endParaRPr lang="pt-P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D:\AHM\AHM - Fotos Conservacao\DSCN21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3" t="13305" r="12522"/>
          <a:stretch/>
        </p:blipFill>
        <p:spPr bwMode="auto">
          <a:xfrm>
            <a:off x="827584" y="1052736"/>
            <a:ext cx="2354931" cy="19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HM\AHM - Fotos Conservacao\DSCN2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58" r="8824"/>
          <a:stretch/>
        </p:blipFill>
        <p:spPr bwMode="auto">
          <a:xfrm>
            <a:off x="829662" y="2970029"/>
            <a:ext cx="2435271" cy="16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artCuamba\Desktop\SELECCAO DE IMAGES\SAM_48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46"/>
          <a:stretch/>
        </p:blipFill>
        <p:spPr bwMode="auto">
          <a:xfrm>
            <a:off x="829662" y="4706640"/>
            <a:ext cx="2806250" cy="19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4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51920" y="1196752"/>
            <a:ext cx="4968552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3500" dirty="0" smtClean="0">
                <a:latin typeface="Arial" pitchFamily="34" charset="0"/>
                <a:cs typeface="Arial" pitchFamily="34" charset="0"/>
              </a:rPr>
              <a:t>Capacitação Institucional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pt-PT" dirty="0" smtClean="0">
                <a:latin typeface="Arial" pitchFamily="34" charset="0"/>
                <a:cs typeface="Arial" pitchFamily="34" charset="0"/>
              </a:rPr>
              <a:t>Portugal/IPAD: Reabilitação de 3 edifícios e equipamentos. </a:t>
            </a:r>
          </a:p>
          <a:p>
            <a:pPr algn="just"/>
            <a:r>
              <a:rPr lang="pt-PT" dirty="0" smtClean="0">
                <a:latin typeface="Arial" pitchFamily="34" charset="0"/>
                <a:cs typeface="Arial" pitchFamily="34" charset="0"/>
              </a:rPr>
              <a:t>Brasil/ABC: Montagem de Oficina de Conservação e Restauro. </a:t>
            </a:r>
          </a:p>
          <a:p>
            <a:pPr algn="just"/>
            <a:r>
              <a:rPr lang="pt-PT" dirty="0" smtClean="0">
                <a:latin typeface="Arial" pitchFamily="34" charset="0"/>
                <a:cs typeface="Arial" pitchFamily="34" charset="0"/>
              </a:rPr>
              <a:t>Portugal/Comissão Nacional Descobrimentos: Sala de informática.</a:t>
            </a:r>
          </a:p>
          <a:p>
            <a:pPr marL="0" indent="0"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89426" y="-27384"/>
            <a:ext cx="8229600" cy="8640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ACÇÕES DE COOPERAÇÃO</a:t>
            </a:r>
            <a:endParaRPr lang="pt-P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D:\AHM\AHM - Fotos Conservacao\DSCN21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3" t="13305" r="12522"/>
          <a:stretch/>
        </p:blipFill>
        <p:spPr bwMode="auto">
          <a:xfrm>
            <a:off x="827584" y="1052736"/>
            <a:ext cx="2354931" cy="19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HM\AHM - Fotos Conservacao\DSCN2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58" r="8824"/>
          <a:stretch/>
        </p:blipFill>
        <p:spPr bwMode="auto">
          <a:xfrm>
            <a:off x="829662" y="2970029"/>
            <a:ext cx="2435271" cy="16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artCuamba\Desktop\SELECCAO DE IMAGES\SAM_48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46"/>
          <a:stretch/>
        </p:blipFill>
        <p:spPr bwMode="auto">
          <a:xfrm>
            <a:off x="829662" y="4706640"/>
            <a:ext cx="2806250" cy="19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32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51920" y="1196752"/>
            <a:ext cx="4968552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3600" dirty="0" smtClean="0">
                <a:latin typeface="Arial" pitchFamily="34" charset="0"/>
                <a:cs typeface="Arial" pitchFamily="34" charset="0"/>
              </a:rPr>
              <a:t>Apoio Técnico e Profissional:</a:t>
            </a:r>
          </a:p>
          <a:p>
            <a:pPr marL="0" indent="0">
              <a:buNone/>
            </a:pPr>
            <a:endParaRPr lang="pt-PT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 Torre do Tombo;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 Arquivo Fotográfico de Lisboa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 Arquivo Nacional do Brasil.</a:t>
            </a:r>
          </a:p>
          <a:p>
            <a:pPr marL="0" indent="0"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Formação e Treinamento: (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Port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., Brasil, </a:t>
            </a:r>
            <a:r>
              <a:rPr lang="pt-PT" dirty="0" err="1" smtClean="0">
                <a:latin typeface="Arial" pitchFamily="34" charset="0"/>
                <a:cs typeface="Arial" pitchFamily="34" charset="0"/>
              </a:rPr>
              <a:t>C.Verde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, Angola, Moçambique).</a:t>
            </a:r>
          </a:p>
          <a:p>
            <a:endParaRPr lang="pt-PT" dirty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Estágios e Visitas de Estudo (Portugal e Brasil).</a:t>
            </a:r>
          </a:p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89426" y="-27384"/>
            <a:ext cx="8229600" cy="8640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ACÇÕES DE COOPERAÇÃO</a:t>
            </a:r>
            <a:endParaRPr lang="pt-P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D:\AHM\AHM - Fotos Conservacao\DSCN21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3" t="13305" r="12522"/>
          <a:stretch/>
        </p:blipFill>
        <p:spPr bwMode="auto">
          <a:xfrm>
            <a:off x="827584" y="1052736"/>
            <a:ext cx="2354931" cy="19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HM\AHM - Fotos Conservacao\DSCN2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58" r="8824"/>
          <a:stretch/>
        </p:blipFill>
        <p:spPr bwMode="auto">
          <a:xfrm>
            <a:off x="829662" y="2970029"/>
            <a:ext cx="2435271" cy="16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artCuamba\Desktop\SELECCAO DE IMAGES\SAM_48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46"/>
          <a:stretch/>
        </p:blipFill>
        <p:spPr bwMode="auto">
          <a:xfrm>
            <a:off x="829662" y="4706640"/>
            <a:ext cx="2806250" cy="19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8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89566" y="1227909"/>
            <a:ext cx="4202914" cy="4898254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Pesquisa e Partilha de Documentos:</a:t>
            </a:r>
          </a:p>
          <a:p>
            <a:r>
              <a:rPr lang="pt-PT" dirty="0" smtClean="0"/>
              <a:t>Microfilmagem de Documentos do Séc. XVIII em Portugal;</a:t>
            </a:r>
          </a:p>
          <a:p>
            <a:r>
              <a:rPr lang="pt-PT" dirty="0" smtClean="0"/>
              <a:t>2 TB Documentos </a:t>
            </a:r>
            <a:r>
              <a:rPr lang="pt-PT" dirty="0" smtClean="0"/>
              <a:t>da PIDE na Torre do Tombo;</a:t>
            </a:r>
          </a:p>
          <a:p>
            <a:r>
              <a:rPr lang="pt-PT" dirty="0" smtClean="0"/>
              <a:t>Documentos do </a:t>
            </a:r>
            <a:r>
              <a:rPr lang="pt-PT" dirty="0" err="1" smtClean="0"/>
              <a:t>Gov</a:t>
            </a:r>
            <a:r>
              <a:rPr lang="pt-PT" dirty="0" smtClean="0"/>
              <a:t>. José Tristão Bettencourt pela </a:t>
            </a:r>
            <a:r>
              <a:rPr lang="pt-PT" sz="2900" dirty="0">
                <a:solidFill>
                  <a:prstClr val="black"/>
                </a:solidFill>
              </a:rPr>
              <a:t>Fundação Mário </a:t>
            </a:r>
            <a:r>
              <a:rPr lang="pt-PT" sz="2900" dirty="0" smtClean="0">
                <a:solidFill>
                  <a:prstClr val="black"/>
                </a:solidFill>
              </a:rPr>
              <a:t>Soares</a:t>
            </a:r>
            <a:r>
              <a:rPr lang="pt-PT" dirty="0" smtClean="0"/>
              <a:t>;</a:t>
            </a:r>
          </a:p>
          <a:p>
            <a:r>
              <a:rPr lang="pt-PT" dirty="0" smtClean="0"/>
              <a:t>Projecto Memória de África. </a:t>
            </a:r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363450" cy="8367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P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ACÇÕES DE COOPERAÇÃO</a:t>
            </a:r>
          </a:p>
        </p:txBody>
      </p:sp>
      <p:pic>
        <p:nvPicPr>
          <p:cNvPr id="3074" name="Picture 2" descr="C:\Users\BartCuamba\Desktop\SELECCAO DE IMAGES\9.1 Cooperacao (Troca de Docs com Portugal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9" r="4896"/>
          <a:stretch/>
        </p:blipFill>
        <p:spPr bwMode="auto">
          <a:xfrm>
            <a:off x="827584" y="1124744"/>
            <a:ext cx="3447482" cy="27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artCuamba\Desktop\SELECCAO DE IMAGES\file_3456x2304_005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510131" cy="23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50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59632" y="476673"/>
            <a:ext cx="7538347" cy="52014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PT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pt-P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DESAFIOS DE COOPERAÇÃO</a:t>
            </a:r>
          </a:p>
          <a:p>
            <a:endParaRPr lang="pt-PT" sz="3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P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Capacitação institucional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P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Partilha de Documentos;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P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Arquivos Virtuais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P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Interface: Arquivos e Bibliotecas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P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Transferência de tecnologias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P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Formação e Treinamento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P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Estágios profissionais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PT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Construção de conhecimento comum  </a:t>
            </a:r>
            <a:endParaRPr lang="pt-PT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Straight Connector 10"/>
          <p:cNvCxnSpPr/>
          <p:nvPr/>
        </p:nvCxnSpPr>
        <p:spPr>
          <a:xfrm>
            <a:off x="-9525" y="5990749"/>
            <a:ext cx="897401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96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1571612"/>
            <a:ext cx="7848872" cy="254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Muito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O</a:t>
            </a:r>
            <a:r>
              <a:rPr lang="pt-P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rigado</a:t>
            </a:r>
            <a:endParaRPr lang="pt-PT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Pela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Atenção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Dispensada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pt-P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949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321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Tema do Office</vt:lpstr>
      <vt:lpstr>1_Tema do Office</vt:lpstr>
      <vt:lpstr>Slide 1</vt:lpstr>
      <vt:lpstr>AHM PROFILE – 1934 a 2018 </vt:lpstr>
      <vt:lpstr>ACERVO DO AHM</vt:lpstr>
      <vt:lpstr>ACÇÕES DE COOPERAÇÃO</vt:lpstr>
      <vt:lpstr>ACÇÕES DE COOPERAÇÃO</vt:lpstr>
      <vt:lpstr>ACÇÕES DE COOPERAÇÃO</vt:lpstr>
      <vt:lpstr>ACÇÕES DE COOPERAÇÃO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BartCuamba</dc:creator>
  <cp:lastModifiedBy>Director AHM</cp:lastModifiedBy>
  <cp:revision>43</cp:revision>
  <dcterms:created xsi:type="dcterms:W3CDTF">2018-04-30T11:05:11Z</dcterms:created>
  <dcterms:modified xsi:type="dcterms:W3CDTF">2018-05-02T14:40:04Z</dcterms:modified>
</cp:coreProperties>
</file>